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1"/>
  </p:notesMasterIdLst>
  <p:handoutMasterIdLst>
    <p:handoutMasterId r:id="rId32"/>
  </p:handoutMasterIdLst>
  <p:sldIdLst>
    <p:sldId id="257" r:id="rId2"/>
    <p:sldId id="301" r:id="rId3"/>
    <p:sldId id="259" r:id="rId4"/>
    <p:sldId id="262" r:id="rId5"/>
    <p:sldId id="263" r:id="rId6"/>
    <p:sldId id="264" r:id="rId7"/>
    <p:sldId id="265" r:id="rId8"/>
    <p:sldId id="266" r:id="rId9"/>
    <p:sldId id="267" r:id="rId10"/>
    <p:sldId id="296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98" r:id="rId21"/>
    <p:sldId id="299" r:id="rId22"/>
    <p:sldId id="280" r:id="rId23"/>
    <p:sldId id="300" r:id="rId24"/>
    <p:sldId id="282" r:id="rId25"/>
    <p:sldId id="283" r:id="rId26"/>
    <p:sldId id="302" r:id="rId27"/>
    <p:sldId id="290" r:id="rId28"/>
    <p:sldId id="303" r:id="rId29"/>
    <p:sldId id="304" r:id="rId30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B21"/>
    <a:srgbClr val="DE5A00"/>
    <a:srgbClr val="FF9900"/>
    <a:srgbClr val="441D61"/>
    <a:srgbClr val="7296AE"/>
    <a:srgbClr val="C0C0C0"/>
    <a:srgbClr val="544000"/>
    <a:srgbClr val="B88C00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93096" autoAdjust="0"/>
  </p:normalViewPr>
  <p:slideViewPr>
    <p:cSldViewPr>
      <p:cViewPr varScale="1">
        <p:scale>
          <a:sx n="108" d="100"/>
          <a:sy n="108" d="100"/>
        </p:scale>
        <p:origin x="666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866"/>
    </p:cViewPr>
  </p:sorterViewPr>
  <p:notesViewPr>
    <p:cSldViewPr>
      <p:cViewPr varScale="1">
        <p:scale>
          <a:sx n="88" d="100"/>
          <a:sy n="88" d="100"/>
        </p:scale>
        <p:origin x="275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6DF3C3-AC1C-4A61-B135-5FEA96E73E4F}" type="doc">
      <dgm:prSet loTypeId="urn:microsoft.com/office/officeart/2005/8/layout/chevron2" loCatId="list" qsTypeId="urn:microsoft.com/office/officeart/2005/8/quickstyle/simple5" qsCatId="simple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12A96BD3-F0D2-428B-AAA4-EC1CC8D82464}">
      <dgm:prSet phldrT="[Текст]" custT="1"/>
      <dgm:spPr/>
      <dgm:t>
        <a:bodyPr/>
        <a:lstStyle/>
        <a:p>
          <a:r>
            <a:rPr lang="ru-RU" sz="1600" b="1" u="sng" dirty="0" smtClean="0"/>
            <a:t>Пункт 1</a:t>
          </a:r>
        </a:p>
        <a:p>
          <a:r>
            <a:rPr lang="ru-RU" sz="1600" b="1" i="0" dirty="0" smtClean="0">
              <a:solidFill>
                <a:schemeClr val="bg1"/>
              </a:solidFill>
            </a:rPr>
            <a:t>Городской округ/муниципальный район</a:t>
          </a:r>
          <a:endParaRPr lang="ru-RU" sz="1600" b="1" i="0" dirty="0">
            <a:solidFill>
              <a:schemeClr val="bg1"/>
            </a:solidFill>
          </a:endParaRPr>
        </a:p>
      </dgm:t>
    </dgm:pt>
    <dgm:pt modelId="{DAA99C99-E756-4815-A426-393CEC53FD96}" type="parTrans" cxnId="{0089C1C0-3FC0-49FE-9618-93421AFF79F2}">
      <dgm:prSet/>
      <dgm:spPr/>
      <dgm:t>
        <a:bodyPr/>
        <a:lstStyle/>
        <a:p>
          <a:endParaRPr lang="ru-RU"/>
        </a:p>
      </dgm:t>
    </dgm:pt>
    <dgm:pt modelId="{635FFCED-9D9B-4988-BD44-F1418D5C6FA1}" type="sibTrans" cxnId="{0089C1C0-3FC0-49FE-9618-93421AFF79F2}">
      <dgm:prSet/>
      <dgm:spPr/>
      <dgm:t>
        <a:bodyPr/>
        <a:lstStyle/>
        <a:p>
          <a:endParaRPr lang="ru-RU"/>
        </a:p>
      </dgm:t>
    </dgm:pt>
    <dgm:pt modelId="{BDAE3F5D-BD1E-477E-993C-4BC42672B230}">
      <dgm:prSet phldrT="[Текст]" custT="1"/>
      <dgm:spPr/>
      <dgm:t>
        <a:bodyPr/>
        <a:lstStyle/>
        <a:p>
          <a:r>
            <a:rPr lang="ru-RU" sz="2800" dirty="0" smtClean="0"/>
            <a:t>Пример заполнения для городских округов:</a:t>
          </a:r>
          <a:br>
            <a:rPr lang="ru-RU" sz="2800" dirty="0" smtClean="0"/>
          </a:br>
          <a:r>
            <a:rPr lang="ru-RU" sz="2800" i="1" dirty="0" smtClean="0">
              <a:solidFill>
                <a:srgbClr val="FF0000"/>
              </a:solidFill>
            </a:rPr>
            <a:t>Городской округ Самара</a:t>
          </a:r>
          <a:endParaRPr lang="ru-RU" sz="2800" i="1" dirty="0">
            <a:solidFill>
              <a:srgbClr val="FF0000"/>
            </a:solidFill>
          </a:endParaRPr>
        </a:p>
      </dgm:t>
    </dgm:pt>
    <dgm:pt modelId="{E17DF9A0-7E0E-48F5-A9C3-D8779339A272}" type="parTrans" cxnId="{4E7166B7-C776-473B-9359-BF52C9A6331E}">
      <dgm:prSet/>
      <dgm:spPr/>
      <dgm:t>
        <a:bodyPr/>
        <a:lstStyle/>
        <a:p>
          <a:endParaRPr lang="ru-RU"/>
        </a:p>
      </dgm:t>
    </dgm:pt>
    <dgm:pt modelId="{AA6C4971-53CF-4022-BB93-44DF5E228739}" type="sibTrans" cxnId="{4E7166B7-C776-473B-9359-BF52C9A6331E}">
      <dgm:prSet/>
      <dgm:spPr/>
      <dgm:t>
        <a:bodyPr/>
        <a:lstStyle/>
        <a:p>
          <a:endParaRPr lang="ru-RU"/>
        </a:p>
      </dgm:t>
    </dgm:pt>
    <dgm:pt modelId="{81ADDEC4-3E8D-4024-AE99-CA337031DAFE}">
      <dgm:prSet phldrT="[Текст]" custT="1"/>
      <dgm:spPr/>
      <dgm:t>
        <a:bodyPr/>
        <a:lstStyle/>
        <a:p>
          <a:r>
            <a:rPr lang="ru-RU" sz="1400" b="1" u="sng" dirty="0" smtClean="0"/>
            <a:t>Пункт 2</a:t>
          </a:r>
        </a:p>
        <a:p>
          <a:r>
            <a:rPr lang="ru-RU" sz="1400" b="1" u="none" dirty="0" smtClean="0"/>
            <a:t>Внутригородской район/поселение</a:t>
          </a:r>
          <a:endParaRPr lang="ru-RU" sz="1400" b="1" i="0" dirty="0">
            <a:solidFill>
              <a:schemeClr val="bg1"/>
            </a:solidFill>
          </a:endParaRPr>
        </a:p>
      </dgm:t>
    </dgm:pt>
    <dgm:pt modelId="{475C2C3C-CF36-4382-ADBD-B11785C2C754}" type="parTrans" cxnId="{0718FF05-7D3D-4967-B643-D7666A6CEB5B}">
      <dgm:prSet/>
      <dgm:spPr/>
      <dgm:t>
        <a:bodyPr/>
        <a:lstStyle/>
        <a:p>
          <a:endParaRPr lang="ru-RU"/>
        </a:p>
      </dgm:t>
    </dgm:pt>
    <dgm:pt modelId="{E10B3B39-A926-4293-AADA-340E75D0A70E}" type="sibTrans" cxnId="{0718FF05-7D3D-4967-B643-D7666A6CEB5B}">
      <dgm:prSet/>
      <dgm:spPr/>
      <dgm:t>
        <a:bodyPr/>
        <a:lstStyle/>
        <a:p>
          <a:endParaRPr lang="ru-RU"/>
        </a:p>
      </dgm:t>
    </dgm:pt>
    <dgm:pt modelId="{A6FD7201-705D-435D-932F-0EC0AFBD3F60}">
      <dgm:prSet phldrT="[Текст]"/>
      <dgm:spPr/>
      <dgm:t>
        <a:bodyPr/>
        <a:lstStyle/>
        <a:p>
          <a:r>
            <a:rPr lang="ru-RU" b="1" u="sng" dirty="0" smtClean="0"/>
            <a:t>Пункт 3</a:t>
          </a:r>
        </a:p>
        <a:p>
          <a:r>
            <a:rPr lang="ru-RU" b="1" u="none" dirty="0" smtClean="0"/>
            <a:t>Населенный пункт</a:t>
          </a:r>
          <a:endParaRPr lang="ru-RU" b="1" i="0" dirty="0">
            <a:solidFill>
              <a:schemeClr val="bg1"/>
            </a:solidFill>
          </a:endParaRPr>
        </a:p>
      </dgm:t>
    </dgm:pt>
    <dgm:pt modelId="{58A38929-1AD8-46F9-AC0B-0D36439E29C6}" type="parTrans" cxnId="{F5F6C328-9F61-4771-8BF3-7784038EB169}">
      <dgm:prSet/>
      <dgm:spPr/>
      <dgm:t>
        <a:bodyPr/>
        <a:lstStyle/>
        <a:p>
          <a:endParaRPr lang="ru-RU"/>
        </a:p>
      </dgm:t>
    </dgm:pt>
    <dgm:pt modelId="{EB1A6BDE-3C76-4B6C-A818-52048FCEA468}" type="sibTrans" cxnId="{F5F6C328-9F61-4771-8BF3-7784038EB169}">
      <dgm:prSet/>
      <dgm:spPr/>
      <dgm:t>
        <a:bodyPr/>
        <a:lstStyle/>
        <a:p>
          <a:endParaRPr lang="ru-RU"/>
        </a:p>
      </dgm:t>
    </dgm:pt>
    <dgm:pt modelId="{D734BA6A-8635-438A-95E4-0D42EC2D97F5}">
      <dgm:prSet/>
      <dgm:spPr/>
      <dgm:t>
        <a:bodyPr/>
        <a:lstStyle/>
        <a:p>
          <a:r>
            <a:rPr lang="ru-RU" dirty="0" smtClean="0"/>
            <a:t>Пример заполнения для внутригородских районов: </a:t>
          </a:r>
          <a:r>
            <a:rPr lang="ru-RU" i="1" dirty="0" smtClean="0">
              <a:solidFill>
                <a:srgbClr val="FF0000"/>
              </a:solidFill>
            </a:rPr>
            <a:t>Ленинский внутригородской район</a:t>
          </a:r>
          <a:endParaRPr lang="ru-RU" i="1" dirty="0">
            <a:solidFill>
              <a:srgbClr val="FF0000"/>
            </a:solidFill>
          </a:endParaRPr>
        </a:p>
      </dgm:t>
    </dgm:pt>
    <dgm:pt modelId="{BEB539AA-CA15-4B3B-83D1-B089ED82A88D}" type="parTrans" cxnId="{4073B6DF-6D9E-41AF-8683-D0E8103873D5}">
      <dgm:prSet/>
      <dgm:spPr/>
      <dgm:t>
        <a:bodyPr/>
        <a:lstStyle/>
        <a:p>
          <a:endParaRPr lang="ru-RU"/>
        </a:p>
      </dgm:t>
    </dgm:pt>
    <dgm:pt modelId="{2DC18F00-7603-4494-BBD7-540934B36F93}" type="sibTrans" cxnId="{4073B6DF-6D9E-41AF-8683-D0E8103873D5}">
      <dgm:prSet/>
      <dgm:spPr/>
      <dgm:t>
        <a:bodyPr/>
        <a:lstStyle/>
        <a:p>
          <a:endParaRPr lang="ru-RU"/>
        </a:p>
      </dgm:t>
    </dgm:pt>
    <dgm:pt modelId="{C20FDE9A-BC18-495B-B42E-F0D4F8EAA0E7}">
      <dgm:prSet/>
      <dgm:spPr/>
      <dgm:t>
        <a:bodyPr/>
        <a:lstStyle/>
        <a:p>
          <a:endParaRPr lang="ru-RU"/>
        </a:p>
      </dgm:t>
    </dgm:pt>
    <dgm:pt modelId="{D750C9B6-4D21-4D02-AE5B-AA33FF50EC37}" type="parTrans" cxnId="{46301F88-8419-4D88-A09B-9700F5A936E8}">
      <dgm:prSet/>
      <dgm:spPr/>
      <dgm:t>
        <a:bodyPr/>
        <a:lstStyle/>
        <a:p>
          <a:endParaRPr lang="ru-RU"/>
        </a:p>
      </dgm:t>
    </dgm:pt>
    <dgm:pt modelId="{101E0340-299F-4154-969A-72772A6317CC}" type="sibTrans" cxnId="{46301F88-8419-4D88-A09B-9700F5A936E8}">
      <dgm:prSet/>
      <dgm:spPr/>
      <dgm:t>
        <a:bodyPr/>
        <a:lstStyle/>
        <a:p>
          <a:endParaRPr lang="ru-RU"/>
        </a:p>
      </dgm:t>
    </dgm:pt>
    <dgm:pt modelId="{1424752E-4A5E-4A57-A782-F598D4148098}">
      <dgm:prSet/>
      <dgm:spPr/>
      <dgm:t>
        <a:bodyPr/>
        <a:lstStyle/>
        <a:p>
          <a:endParaRPr lang="ru-RU" i="1" dirty="0">
            <a:solidFill>
              <a:srgbClr val="FF0000"/>
            </a:solidFill>
          </a:endParaRPr>
        </a:p>
      </dgm:t>
    </dgm:pt>
    <dgm:pt modelId="{86E119C4-4C6D-4348-912C-B3FBC94E5CD6}" type="parTrans" cxnId="{2064561F-BB2D-4CCA-808D-BB5E99289091}">
      <dgm:prSet/>
      <dgm:spPr/>
      <dgm:t>
        <a:bodyPr/>
        <a:lstStyle/>
        <a:p>
          <a:endParaRPr lang="ru-RU"/>
        </a:p>
      </dgm:t>
    </dgm:pt>
    <dgm:pt modelId="{1729DB50-68E5-4F36-B0AD-309E29DEF188}" type="sibTrans" cxnId="{2064561F-BB2D-4CCA-808D-BB5E99289091}">
      <dgm:prSet/>
      <dgm:spPr/>
      <dgm:t>
        <a:bodyPr/>
        <a:lstStyle/>
        <a:p>
          <a:endParaRPr lang="ru-RU"/>
        </a:p>
      </dgm:t>
    </dgm:pt>
    <dgm:pt modelId="{374FFC18-7254-4DE0-84F3-F4CCB8294C1F}">
      <dgm:prSet/>
      <dgm:spPr/>
      <dgm:t>
        <a:bodyPr/>
        <a:lstStyle/>
        <a:p>
          <a:endParaRPr lang="ru-RU" dirty="0"/>
        </a:p>
      </dgm:t>
    </dgm:pt>
    <dgm:pt modelId="{A690D954-2D71-4ADF-9529-1931D812DF00}" type="parTrans" cxnId="{2C871F59-D66E-4DBA-906B-E16E36905ED1}">
      <dgm:prSet/>
      <dgm:spPr/>
      <dgm:t>
        <a:bodyPr/>
        <a:lstStyle/>
        <a:p>
          <a:endParaRPr lang="ru-RU"/>
        </a:p>
      </dgm:t>
    </dgm:pt>
    <dgm:pt modelId="{D8B2D449-F5AF-4665-B73D-42E5504F0485}" type="sibTrans" cxnId="{2C871F59-D66E-4DBA-906B-E16E36905ED1}">
      <dgm:prSet/>
      <dgm:spPr/>
      <dgm:t>
        <a:bodyPr/>
        <a:lstStyle/>
        <a:p>
          <a:endParaRPr lang="ru-RU"/>
        </a:p>
      </dgm:t>
    </dgm:pt>
    <dgm:pt modelId="{4C437949-3394-400C-872F-8AD081084FDF}" type="pres">
      <dgm:prSet presAssocID="{216DF3C3-AC1C-4A61-B135-5FEA96E73E4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A21B854-F036-4E82-A24F-A95330486C28}" type="pres">
      <dgm:prSet presAssocID="{12A96BD3-F0D2-428B-AAA4-EC1CC8D82464}" presName="composite" presStyleCnt="0"/>
      <dgm:spPr/>
    </dgm:pt>
    <dgm:pt modelId="{A56542EC-2104-4DE4-98AF-EC4AD88E0249}" type="pres">
      <dgm:prSet presAssocID="{12A96BD3-F0D2-428B-AAA4-EC1CC8D82464}" presName="parentText" presStyleLbl="alignNode1" presStyleIdx="0" presStyleCnt="3" custScaleX="103204" custLinFactNeighborX="-315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7AEB32-1A12-4071-8BD0-005303AC8E23}" type="pres">
      <dgm:prSet presAssocID="{12A96BD3-F0D2-428B-AAA4-EC1CC8D82464}" presName="descendantText" presStyleLbl="alignAcc1" presStyleIdx="0" presStyleCnt="3" custScaleX="98158" custLinFactNeighborX="-695" custLinFactNeighborY="-2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FAF5FD-9FFD-4AC9-A38B-15E7D16FF987}" type="pres">
      <dgm:prSet presAssocID="{635FFCED-9D9B-4988-BD44-F1418D5C6FA1}" presName="sp" presStyleCnt="0"/>
      <dgm:spPr/>
    </dgm:pt>
    <dgm:pt modelId="{1F142D6F-00EC-4D18-9F36-C6FB6F0C907C}" type="pres">
      <dgm:prSet presAssocID="{81ADDEC4-3E8D-4024-AE99-CA337031DAFE}" presName="composite" presStyleCnt="0"/>
      <dgm:spPr/>
    </dgm:pt>
    <dgm:pt modelId="{0070A0C1-85E0-430F-B83B-B3A58469A572}" type="pres">
      <dgm:prSet presAssocID="{81ADDEC4-3E8D-4024-AE99-CA337031DAFE}" presName="parentText" presStyleLbl="alignNode1" presStyleIdx="1" presStyleCnt="3" custScaleX="103204" custLinFactNeighborX="-315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5F84AF-C93C-4336-BB0D-DD32B7296E37}" type="pres">
      <dgm:prSet presAssocID="{81ADDEC4-3E8D-4024-AE99-CA337031DAFE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0275F6-35C6-4E54-BCDF-2F9689298261}" type="pres">
      <dgm:prSet presAssocID="{E10B3B39-A926-4293-AADA-340E75D0A70E}" presName="sp" presStyleCnt="0"/>
      <dgm:spPr/>
    </dgm:pt>
    <dgm:pt modelId="{EEF6A63F-5834-438D-BEAE-0B236A3135E9}" type="pres">
      <dgm:prSet presAssocID="{A6FD7201-705D-435D-932F-0EC0AFBD3F60}" presName="composite" presStyleCnt="0"/>
      <dgm:spPr/>
    </dgm:pt>
    <dgm:pt modelId="{3CACD1CD-6939-462D-9162-99EE18E06F66}" type="pres">
      <dgm:prSet presAssocID="{A6FD7201-705D-435D-932F-0EC0AFBD3F60}" presName="parentText" presStyleLbl="alignNode1" presStyleIdx="2" presStyleCnt="3" custScaleX="103204" custLinFactNeighborX="-315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E09682-2350-411F-B76D-AB9200914F3C}" type="pres">
      <dgm:prSet presAssocID="{A6FD7201-705D-435D-932F-0EC0AFBD3F60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C871F59-D66E-4DBA-906B-E16E36905ED1}" srcId="{A6FD7201-705D-435D-932F-0EC0AFBD3F60}" destId="{374FFC18-7254-4DE0-84F3-F4CCB8294C1F}" srcOrd="1" destOrd="0" parTransId="{A690D954-2D71-4ADF-9529-1931D812DF00}" sibTransId="{D8B2D449-F5AF-4665-B73D-42E5504F0485}"/>
    <dgm:cxn modelId="{2064561F-BB2D-4CCA-808D-BB5E99289091}" srcId="{A6FD7201-705D-435D-932F-0EC0AFBD3F60}" destId="{1424752E-4A5E-4A57-A782-F598D4148098}" srcOrd="0" destOrd="0" parTransId="{86E119C4-4C6D-4348-912C-B3FBC94E5CD6}" sibTransId="{1729DB50-68E5-4F36-B0AD-309E29DEF188}"/>
    <dgm:cxn modelId="{46301F88-8419-4D88-A09B-9700F5A936E8}" srcId="{81ADDEC4-3E8D-4024-AE99-CA337031DAFE}" destId="{C20FDE9A-BC18-495B-B42E-F0D4F8EAA0E7}" srcOrd="1" destOrd="0" parTransId="{D750C9B6-4D21-4D02-AE5B-AA33FF50EC37}" sibTransId="{101E0340-299F-4154-969A-72772A6317CC}"/>
    <dgm:cxn modelId="{F5F6C328-9F61-4771-8BF3-7784038EB169}" srcId="{216DF3C3-AC1C-4A61-B135-5FEA96E73E4F}" destId="{A6FD7201-705D-435D-932F-0EC0AFBD3F60}" srcOrd="2" destOrd="0" parTransId="{58A38929-1AD8-46F9-AC0B-0D36439E29C6}" sibTransId="{EB1A6BDE-3C76-4B6C-A818-52048FCEA468}"/>
    <dgm:cxn modelId="{0718FF05-7D3D-4967-B643-D7666A6CEB5B}" srcId="{216DF3C3-AC1C-4A61-B135-5FEA96E73E4F}" destId="{81ADDEC4-3E8D-4024-AE99-CA337031DAFE}" srcOrd="1" destOrd="0" parTransId="{475C2C3C-CF36-4382-ADBD-B11785C2C754}" sibTransId="{E10B3B39-A926-4293-AADA-340E75D0A70E}"/>
    <dgm:cxn modelId="{0089C1C0-3FC0-49FE-9618-93421AFF79F2}" srcId="{216DF3C3-AC1C-4A61-B135-5FEA96E73E4F}" destId="{12A96BD3-F0D2-428B-AAA4-EC1CC8D82464}" srcOrd="0" destOrd="0" parTransId="{DAA99C99-E756-4815-A426-393CEC53FD96}" sibTransId="{635FFCED-9D9B-4988-BD44-F1418D5C6FA1}"/>
    <dgm:cxn modelId="{D548E985-D947-4D99-AF76-58ECAEC9F6E6}" type="presOf" srcId="{A6FD7201-705D-435D-932F-0EC0AFBD3F60}" destId="{3CACD1CD-6939-462D-9162-99EE18E06F66}" srcOrd="0" destOrd="0" presId="urn:microsoft.com/office/officeart/2005/8/layout/chevron2"/>
    <dgm:cxn modelId="{90021E10-0D51-4A46-8F2A-4D37838DC824}" type="presOf" srcId="{12A96BD3-F0D2-428B-AAA4-EC1CC8D82464}" destId="{A56542EC-2104-4DE4-98AF-EC4AD88E0249}" srcOrd="0" destOrd="0" presId="urn:microsoft.com/office/officeart/2005/8/layout/chevron2"/>
    <dgm:cxn modelId="{4073B6DF-6D9E-41AF-8683-D0E8103873D5}" srcId="{81ADDEC4-3E8D-4024-AE99-CA337031DAFE}" destId="{D734BA6A-8635-438A-95E4-0D42EC2D97F5}" srcOrd="0" destOrd="0" parTransId="{BEB539AA-CA15-4B3B-83D1-B089ED82A88D}" sibTransId="{2DC18F00-7603-4494-BBD7-540934B36F93}"/>
    <dgm:cxn modelId="{4E7166B7-C776-473B-9359-BF52C9A6331E}" srcId="{12A96BD3-F0D2-428B-AAA4-EC1CC8D82464}" destId="{BDAE3F5D-BD1E-477E-993C-4BC42672B230}" srcOrd="0" destOrd="0" parTransId="{E17DF9A0-7E0E-48F5-A9C3-D8779339A272}" sibTransId="{AA6C4971-53CF-4022-BB93-44DF5E228739}"/>
    <dgm:cxn modelId="{EE50F751-3B2F-49C0-91F6-577E69403F7D}" type="presOf" srcId="{C20FDE9A-BC18-495B-B42E-F0D4F8EAA0E7}" destId="{D65F84AF-C93C-4336-BB0D-DD32B7296E37}" srcOrd="0" destOrd="1" presId="urn:microsoft.com/office/officeart/2005/8/layout/chevron2"/>
    <dgm:cxn modelId="{48E224C9-5998-4C41-B76B-8B8495A94B96}" type="presOf" srcId="{374FFC18-7254-4DE0-84F3-F4CCB8294C1F}" destId="{2CE09682-2350-411F-B76D-AB9200914F3C}" srcOrd="0" destOrd="1" presId="urn:microsoft.com/office/officeart/2005/8/layout/chevron2"/>
    <dgm:cxn modelId="{C72FE0F5-7218-4E21-A908-D5EAF87DE18D}" type="presOf" srcId="{216DF3C3-AC1C-4A61-B135-5FEA96E73E4F}" destId="{4C437949-3394-400C-872F-8AD081084FDF}" srcOrd="0" destOrd="0" presId="urn:microsoft.com/office/officeart/2005/8/layout/chevron2"/>
    <dgm:cxn modelId="{9150F33F-109F-4BE6-807F-CE41FD82290C}" type="presOf" srcId="{81ADDEC4-3E8D-4024-AE99-CA337031DAFE}" destId="{0070A0C1-85E0-430F-B83B-B3A58469A572}" srcOrd="0" destOrd="0" presId="urn:microsoft.com/office/officeart/2005/8/layout/chevron2"/>
    <dgm:cxn modelId="{C5AA6F22-EA29-463B-89DB-44987A5EE4A2}" type="presOf" srcId="{1424752E-4A5E-4A57-A782-F598D4148098}" destId="{2CE09682-2350-411F-B76D-AB9200914F3C}" srcOrd="0" destOrd="0" presId="urn:microsoft.com/office/officeart/2005/8/layout/chevron2"/>
    <dgm:cxn modelId="{87826922-D8DA-467B-B6F3-A4CB0C82184D}" type="presOf" srcId="{D734BA6A-8635-438A-95E4-0D42EC2D97F5}" destId="{D65F84AF-C93C-4336-BB0D-DD32B7296E37}" srcOrd="0" destOrd="0" presId="urn:microsoft.com/office/officeart/2005/8/layout/chevron2"/>
    <dgm:cxn modelId="{DDCB4FA6-133B-4A63-8815-594269FAED32}" type="presOf" srcId="{BDAE3F5D-BD1E-477E-993C-4BC42672B230}" destId="{0D7AEB32-1A12-4071-8BD0-005303AC8E23}" srcOrd="0" destOrd="0" presId="urn:microsoft.com/office/officeart/2005/8/layout/chevron2"/>
    <dgm:cxn modelId="{0FCBFFC8-4ED9-4647-9573-07069C4B4CBB}" type="presParOf" srcId="{4C437949-3394-400C-872F-8AD081084FDF}" destId="{7A21B854-F036-4E82-A24F-A95330486C28}" srcOrd="0" destOrd="0" presId="urn:microsoft.com/office/officeart/2005/8/layout/chevron2"/>
    <dgm:cxn modelId="{266B0620-18B1-4FC3-B83E-52E25C6693AE}" type="presParOf" srcId="{7A21B854-F036-4E82-A24F-A95330486C28}" destId="{A56542EC-2104-4DE4-98AF-EC4AD88E0249}" srcOrd="0" destOrd="0" presId="urn:microsoft.com/office/officeart/2005/8/layout/chevron2"/>
    <dgm:cxn modelId="{DEA132B1-0702-429A-ABD4-B51A3D9A1B24}" type="presParOf" srcId="{7A21B854-F036-4E82-A24F-A95330486C28}" destId="{0D7AEB32-1A12-4071-8BD0-005303AC8E23}" srcOrd="1" destOrd="0" presId="urn:microsoft.com/office/officeart/2005/8/layout/chevron2"/>
    <dgm:cxn modelId="{A67278EB-C5DA-471E-8C71-B6BC11E2B515}" type="presParOf" srcId="{4C437949-3394-400C-872F-8AD081084FDF}" destId="{BAFAF5FD-9FFD-4AC9-A38B-15E7D16FF987}" srcOrd="1" destOrd="0" presId="urn:microsoft.com/office/officeart/2005/8/layout/chevron2"/>
    <dgm:cxn modelId="{A1BCF41D-8D6F-4E6B-8220-FE9381FA5B69}" type="presParOf" srcId="{4C437949-3394-400C-872F-8AD081084FDF}" destId="{1F142D6F-00EC-4D18-9F36-C6FB6F0C907C}" srcOrd="2" destOrd="0" presId="urn:microsoft.com/office/officeart/2005/8/layout/chevron2"/>
    <dgm:cxn modelId="{3F9E1749-D0BD-4514-8FF6-32A5EBE29254}" type="presParOf" srcId="{1F142D6F-00EC-4D18-9F36-C6FB6F0C907C}" destId="{0070A0C1-85E0-430F-B83B-B3A58469A572}" srcOrd="0" destOrd="0" presId="urn:microsoft.com/office/officeart/2005/8/layout/chevron2"/>
    <dgm:cxn modelId="{35D77388-2812-4FFE-AC63-435299677C63}" type="presParOf" srcId="{1F142D6F-00EC-4D18-9F36-C6FB6F0C907C}" destId="{D65F84AF-C93C-4336-BB0D-DD32B7296E37}" srcOrd="1" destOrd="0" presId="urn:microsoft.com/office/officeart/2005/8/layout/chevron2"/>
    <dgm:cxn modelId="{6C841C20-EEF5-421A-B427-2D43E8CCC0B1}" type="presParOf" srcId="{4C437949-3394-400C-872F-8AD081084FDF}" destId="{CC0275F6-35C6-4E54-BCDF-2F9689298261}" srcOrd="3" destOrd="0" presId="urn:microsoft.com/office/officeart/2005/8/layout/chevron2"/>
    <dgm:cxn modelId="{A6EF79D4-0D01-4A91-877C-B69324268B8A}" type="presParOf" srcId="{4C437949-3394-400C-872F-8AD081084FDF}" destId="{EEF6A63F-5834-438D-BEAE-0B236A3135E9}" srcOrd="4" destOrd="0" presId="urn:microsoft.com/office/officeart/2005/8/layout/chevron2"/>
    <dgm:cxn modelId="{39E9EACC-F289-497E-BDB0-8340C8FF3F24}" type="presParOf" srcId="{EEF6A63F-5834-438D-BEAE-0B236A3135E9}" destId="{3CACD1CD-6939-462D-9162-99EE18E06F66}" srcOrd="0" destOrd="0" presId="urn:microsoft.com/office/officeart/2005/8/layout/chevron2"/>
    <dgm:cxn modelId="{B9FBB545-21A8-4215-95E4-B5CF01829694}" type="presParOf" srcId="{EEF6A63F-5834-438D-BEAE-0B236A3135E9}" destId="{2CE09682-2350-411F-B76D-AB9200914F3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16DF3C3-AC1C-4A61-B135-5FEA96E73E4F}" type="doc">
      <dgm:prSet loTypeId="urn:microsoft.com/office/officeart/2005/8/layout/chevron2" loCatId="list" qsTypeId="urn:microsoft.com/office/officeart/2005/8/quickstyle/simple5" qsCatId="simple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12A96BD3-F0D2-428B-AAA4-EC1CC8D82464}">
      <dgm:prSet phldrT="[Текст]" custT="1"/>
      <dgm:spPr/>
      <dgm:t>
        <a:bodyPr/>
        <a:lstStyle/>
        <a:p>
          <a:r>
            <a:rPr lang="ru-RU" sz="2400" b="1" u="sng" dirty="0" smtClean="0"/>
            <a:t>Пункт 4</a:t>
          </a:r>
        </a:p>
        <a:p>
          <a:r>
            <a:rPr lang="ru-RU" sz="2400" b="1" u="none" dirty="0" smtClean="0"/>
            <a:t>Адрес или географические координаты объекта общественной инфраструктуры</a:t>
          </a:r>
          <a:endParaRPr lang="ru-RU" sz="2400" b="1" u="none" dirty="0"/>
        </a:p>
      </dgm:t>
    </dgm:pt>
    <dgm:pt modelId="{DAA99C99-E756-4815-A426-393CEC53FD96}" type="parTrans" cxnId="{0089C1C0-3FC0-49FE-9618-93421AFF79F2}">
      <dgm:prSet/>
      <dgm:spPr/>
      <dgm:t>
        <a:bodyPr/>
        <a:lstStyle/>
        <a:p>
          <a:endParaRPr lang="ru-RU"/>
        </a:p>
      </dgm:t>
    </dgm:pt>
    <dgm:pt modelId="{635FFCED-9D9B-4988-BD44-F1418D5C6FA1}" type="sibTrans" cxnId="{0089C1C0-3FC0-49FE-9618-93421AFF79F2}">
      <dgm:prSet/>
      <dgm:spPr/>
      <dgm:t>
        <a:bodyPr/>
        <a:lstStyle/>
        <a:p>
          <a:endParaRPr lang="ru-RU"/>
        </a:p>
      </dgm:t>
    </dgm:pt>
    <dgm:pt modelId="{5180C471-933B-4578-A811-AB917D90C774}">
      <dgm:prSet phldrT="[Текст]"/>
      <dgm:spPr/>
      <dgm:t>
        <a:bodyPr/>
        <a:lstStyle/>
        <a:p>
          <a:r>
            <a:rPr lang="ru-RU" i="1" dirty="0" smtClean="0">
              <a:solidFill>
                <a:srgbClr val="FF0000"/>
              </a:solidFill>
            </a:rPr>
            <a:t>Земельные участки около домов ул. Полевая, д.1-2; ул. Советская, 127; ул. Красноармейская, 51.</a:t>
          </a:r>
          <a:endParaRPr lang="ru-RU" i="1" dirty="0">
            <a:solidFill>
              <a:srgbClr val="FF0000"/>
            </a:solidFill>
          </a:endParaRPr>
        </a:p>
      </dgm:t>
    </dgm:pt>
    <dgm:pt modelId="{8397AD9A-BCB8-4FBF-A025-9E8EABD331B4}" type="parTrans" cxnId="{3BD09FD3-9F58-4DA2-B81A-C93B4AF02ED6}">
      <dgm:prSet/>
      <dgm:spPr/>
      <dgm:t>
        <a:bodyPr/>
        <a:lstStyle/>
        <a:p>
          <a:endParaRPr lang="ru-RU"/>
        </a:p>
      </dgm:t>
    </dgm:pt>
    <dgm:pt modelId="{D31A3DEE-758E-4A01-8566-8688BE3A4E13}" type="sibTrans" cxnId="{3BD09FD3-9F58-4DA2-B81A-C93B4AF02ED6}">
      <dgm:prSet/>
      <dgm:spPr/>
      <dgm:t>
        <a:bodyPr/>
        <a:lstStyle/>
        <a:p>
          <a:endParaRPr lang="ru-RU"/>
        </a:p>
      </dgm:t>
    </dgm:pt>
    <dgm:pt modelId="{4C437949-3394-400C-872F-8AD081084FDF}" type="pres">
      <dgm:prSet presAssocID="{216DF3C3-AC1C-4A61-B135-5FEA96E73E4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A21B854-F036-4E82-A24F-A95330486C28}" type="pres">
      <dgm:prSet presAssocID="{12A96BD3-F0D2-428B-AAA4-EC1CC8D82464}" presName="composite" presStyleCnt="0"/>
      <dgm:spPr/>
    </dgm:pt>
    <dgm:pt modelId="{A56542EC-2104-4DE4-98AF-EC4AD88E0249}" type="pres">
      <dgm:prSet presAssocID="{12A96BD3-F0D2-428B-AAA4-EC1CC8D82464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7AEB32-1A12-4071-8BD0-005303AC8E23}" type="pres">
      <dgm:prSet presAssocID="{12A96BD3-F0D2-428B-AAA4-EC1CC8D82464}" presName="descendantText" presStyleLbl="alignAcc1" presStyleIdx="0" presStyleCnt="1" custLinFactNeighborX="-3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CA5475B-3FAE-474E-977F-13BF031E166F}" type="presOf" srcId="{5180C471-933B-4578-A811-AB917D90C774}" destId="{0D7AEB32-1A12-4071-8BD0-005303AC8E23}" srcOrd="0" destOrd="0" presId="urn:microsoft.com/office/officeart/2005/8/layout/chevron2"/>
    <dgm:cxn modelId="{A5A41DF9-0060-41AC-8386-BA16B0B03623}" type="presOf" srcId="{12A96BD3-F0D2-428B-AAA4-EC1CC8D82464}" destId="{A56542EC-2104-4DE4-98AF-EC4AD88E0249}" srcOrd="0" destOrd="0" presId="urn:microsoft.com/office/officeart/2005/8/layout/chevron2"/>
    <dgm:cxn modelId="{0089C1C0-3FC0-49FE-9618-93421AFF79F2}" srcId="{216DF3C3-AC1C-4A61-B135-5FEA96E73E4F}" destId="{12A96BD3-F0D2-428B-AAA4-EC1CC8D82464}" srcOrd="0" destOrd="0" parTransId="{DAA99C99-E756-4815-A426-393CEC53FD96}" sibTransId="{635FFCED-9D9B-4988-BD44-F1418D5C6FA1}"/>
    <dgm:cxn modelId="{3BD09FD3-9F58-4DA2-B81A-C93B4AF02ED6}" srcId="{12A96BD3-F0D2-428B-AAA4-EC1CC8D82464}" destId="{5180C471-933B-4578-A811-AB917D90C774}" srcOrd="0" destOrd="0" parTransId="{8397AD9A-BCB8-4FBF-A025-9E8EABD331B4}" sibTransId="{D31A3DEE-758E-4A01-8566-8688BE3A4E13}"/>
    <dgm:cxn modelId="{232F86DF-1B83-4B1C-937B-E5FE9346C6D3}" type="presOf" srcId="{216DF3C3-AC1C-4A61-B135-5FEA96E73E4F}" destId="{4C437949-3394-400C-872F-8AD081084FDF}" srcOrd="0" destOrd="0" presId="urn:microsoft.com/office/officeart/2005/8/layout/chevron2"/>
    <dgm:cxn modelId="{3D6D480F-209C-48FF-85FD-B2A5D58750D4}" type="presParOf" srcId="{4C437949-3394-400C-872F-8AD081084FDF}" destId="{7A21B854-F036-4E82-A24F-A95330486C28}" srcOrd="0" destOrd="0" presId="urn:microsoft.com/office/officeart/2005/8/layout/chevron2"/>
    <dgm:cxn modelId="{CF5DA855-A02C-403D-8D64-3CF71760FCD9}" type="presParOf" srcId="{7A21B854-F036-4E82-A24F-A95330486C28}" destId="{A56542EC-2104-4DE4-98AF-EC4AD88E0249}" srcOrd="0" destOrd="0" presId="urn:microsoft.com/office/officeart/2005/8/layout/chevron2"/>
    <dgm:cxn modelId="{BE56B5D1-6B87-46C5-80B5-A3AB12975A36}" type="presParOf" srcId="{7A21B854-F036-4E82-A24F-A95330486C28}" destId="{0D7AEB32-1A12-4071-8BD0-005303AC8E2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16DF3C3-AC1C-4A61-B135-5FEA96E73E4F}" type="doc">
      <dgm:prSet loTypeId="urn:microsoft.com/office/officeart/2005/8/layout/chevron2" loCatId="list" qsTypeId="urn:microsoft.com/office/officeart/2005/8/quickstyle/simple5" qsCatId="simple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12A96BD3-F0D2-428B-AAA4-EC1CC8D82464}">
      <dgm:prSet phldrT="[Текст]" custT="1"/>
      <dgm:spPr/>
      <dgm:t>
        <a:bodyPr/>
        <a:lstStyle/>
        <a:p>
          <a:r>
            <a:rPr lang="ru-RU" sz="2400" b="1" u="sng" dirty="0" smtClean="0"/>
            <a:t>Пункт 5</a:t>
          </a:r>
        </a:p>
        <a:p>
          <a:r>
            <a:rPr lang="ru-RU" sz="2400" b="1" u="none" dirty="0" smtClean="0"/>
            <a:t>Наименование проекта</a:t>
          </a:r>
          <a:endParaRPr lang="ru-RU" sz="2400" b="1" u="none" dirty="0"/>
        </a:p>
      </dgm:t>
    </dgm:pt>
    <dgm:pt modelId="{DAA99C99-E756-4815-A426-393CEC53FD96}" type="parTrans" cxnId="{0089C1C0-3FC0-49FE-9618-93421AFF79F2}">
      <dgm:prSet/>
      <dgm:spPr/>
      <dgm:t>
        <a:bodyPr/>
        <a:lstStyle/>
        <a:p>
          <a:endParaRPr lang="ru-RU"/>
        </a:p>
      </dgm:t>
    </dgm:pt>
    <dgm:pt modelId="{635FFCED-9D9B-4988-BD44-F1418D5C6FA1}" type="sibTrans" cxnId="{0089C1C0-3FC0-49FE-9618-93421AFF79F2}">
      <dgm:prSet/>
      <dgm:spPr/>
      <dgm:t>
        <a:bodyPr/>
        <a:lstStyle/>
        <a:p>
          <a:endParaRPr lang="ru-RU"/>
        </a:p>
      </dgm:t>
    </dgm:pt>
    <dgm:pt modelId="{5180C471-933B-4578-A811-AB917D90C774}">
      <dgm:prSet phldrT="[Текст]"/>
      <dgm:spPr/>
      <dgm:t>
        <a:bodyPr/>
        <a:lstStyle/>
        <a:p>
          <a:r>
            <a:rPr lang="ru-RU" i="1" dirty="0" smtClean="0">
              <a:solidFill>
                <a:srgbClr val="FF0000"/>
              </a:solidFill>
            </a:rPr>
            <a:t>Установка детских и спортивных площадок </a:t>
          </a:r>
          <a:endParaRPr lang="ru-RU" i="1" dirty="0">
            <a:solidFill>
              <a:srgbClr val="FF0000"/>
            </a:solidFill>
          </a:endParaRPr>
        </a:p>
      </dgm:t>
    </dgm:pt>
    <dgm:pt modelId="{8397AD9A-BCB8-4FBF-A025-9E8EABD331B4}" type="parTrans" cxnId="{3BD09FD3-9F58-4DA2-B81A-C93B4AF02ED6}">
      <dgm:prSet/>
      <dgm:spPr/>
      <dgm:t>
        <a:bodyPr/>
        <a:lstStyle/>
        <a:p>
          <a:endParaRPr lang="ru-RU"/>
        </a:p>
      </dgm:t>
    </dgm:pt>
    <dgm:pt modelId="{D31A3DEE-758E-4A01-8566-8688BE3A4E13}" type="sibTrans" cxnId="{3BD09FD3-9F58-4DA2-B81A-C93B4AF02ED6}">
      <dgm:prSet/>
      <dgm:spPr/>
      <dgm:t>
        <a:bodyPr/>
        <a:lstStyle/>
        <a:p>
          <a:endParaRPr lang="ru-RU"/>
        </a:p>
      </dgm:t>
    </dgm:pt>
    <dgm:pt modelId="{F0F2E6C2-4869-4A3C-AB62-8882493574F0}">
      <dgm:prSet phldrT="[Текст]"/>
      <dgm:spPr/>
      <dgm:t>
        <a:bodyPr/>
        <a:lstStyle/>
        <a:p>
          <a:r>
            <a:rPr lang="ru-RU" i="1" dirty="0" smtClean="0">
              <a:solidFill>
                <a:srgbClr val="FF0000"/>
              </a:solidFill>
            </a:rPr>
            <a:t>Благоустройство парка Победы</a:t>
          </a:r>
          <a:endParaRPr lang="ru-RU" i="1" dirty="0">
            <a:solidFill>
              <a:srgbClr val="FF0000"/>
            </a:solidFill>
          </a:endParaRPr>
        </a:p>
      </dgm:t>
    </dgm:pt>
    <dgm:pt modelId="{FE90CCD5-A021-4D3F-8E64-9964346090A0}" type="parTrans" cxnId="{460F4118-513E-472D-9DA5-181CB0451EA6}">
      <dgm:prSet/>
      <dgm:spPr/>
      <dgm:t>
        <a:bodyPr/>
        <a:lstStyle/>
        <a:p>
          <a:endParaRPr lang="ru-RU"/>
        </a:p>
      </dgm:t>
    </dgm:pt>
    <dgm:pt modelId="{B545C177-85D6-4E60-91E5-48F1421A71F1}" type="sibTrans" cxnId="{460F4118-513E-472D-9DA5-181CB0451EA6}">
      <dgm:prSet/>
      <dgm:spPr/>
      <dgm:t>
        <a:bodyPr/>
        <a:lstStyle/>
        <a:p>
          <a:endParaRPr lang="ru-RU"/>
        </a:p>
      </dgm:t>
    </dgm:pt>
    <dgm:pt modelId="{F1D78C42-C12A-43C9-8194-089694F13FA3}">
      <dgm:prSet phldrT="[Текст]"/>
      <dgm:spPr/>
      <dgm:t>
        <a:bodyPr/>
        <a:lstStyle/>
        <a:p>
          <a:r>
            <a:rPr lang="ru-RU" i="1" dirty="0" smtClean="0">
              <a:solidFill>
                <a:srgbClr val="FF0000"/>
              </a:solidFill>
            </a:rPr>
            <a:t>«Алиса в стране чудес»</a:t>
          </a:r>
          <a:endParaRPr lang="ru-RU" i="1" dirty="0">
            <a:solidFill>
              <a:srgbClr val="FF0000"/>
            </a:solidFill>
          </a:endParaRPr>
        </a:p>
      </dgm:t>
    </dgm:pt>
    <dgm:pt modelId="{FC076E30-A19F-43CB-AA96-FC2CDEA53B76}" type="parTrans" cxnId="{B3B72608-1133-4969-9DCC-98A2D799CF2C}">
      <dgm:prSet/>
      <dgm:spPr/>
      <dgm:t>
        <a:bodyPr/>
        <a:lstStyle/>
        <a:p>
          <a:endParaRPr lang="ru-RU"/>
        </a:p>
      </dgm:t>
    </dgm:pt>
    <dgm:pt modelId="{9198AC67-6D4E-4C68-8981-27C5045FFE54}" type="sibTrans" cxnId="{B3B72608-1133-4969-9DCC-98A2D799CF2C}">
      <dgm:prSet/>
      <dgm:spPr/>
      <dgm:t>
        <a:bodyPr/>
        <a:lstStyle/>
        <a:p>
          <a:endParaRPr lang="ru-RU"/>
        </a:p>
      </dgm:t>
    </dgm:pt>
    <dgm:pt modelId="{4C437949-3394-400C-872F-8AD081084FDF}" type="pres">
      <dgm:prSet presAssocID="{216DF3C3-AC1C-4A61-B135-5FEA96E73E4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A21B854-F036-4E82-A24F-A95330486C28}" type="pres">
      <dgm:prSet presAssocID="{12A96BD3-F0D2-428B-AAA4-EC1CC8D82464}" presName="composite" presStyleCnt="0"/>
      <dgm:spPr/>
    </dgm:pt>
    <dgm:pt modelId="{A56542EC-2104-4DE4-98AF-EC4AD88E0249}" type="pres">
      <dgm:prSet presAssocID="{12A96BD3-F0D2-428B-AAA4-EC1CC8D82464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7AEB32-1A12-4071-8BD0-005303AC8E23}" type="pres">
      <dgm:prSet presAssocID="{12A96BD3-F0D2-428B-AAA4-EC1CC8D82464}" presName="descendantText" presStyleLbl="alignAcc1" presStyleIdx="0" presStyleCnt="1" custLinFactNeighborX="-3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CE99C82-88B7-4821-8D73-240915E39F89}" type="presOf" srcId="{5180C471-933B-4578-A811-AB917D90C774}" destId="{0D7AEB32-1A12-4071-8BD0-005303AC8E23}" srcOrd="0" destOrd="0" presId="urn:microsoft.com/office/officeart/2005/8/layout/chevron2"/>
    <dgm:cxn modelId="{2EEA86FE-B5EA-48E2-A715-60817DD327BE}" type="presOf" srcId="{F1D78C42-C12A-43C9-8194-089694F13FA3}" destId="{0D7AEB32-1A12-4071-8BD0-005303AC8E23}" srcOrd="0" destOrd="2" presId="urn:microsoft.com/office/officeart/2005/8/layout/chevron2"/>
    <dgm:cxn modelId="{44A2C5C1-30BB-4219-A6F4-AB7A39A00F03}" type="presOf" srcId="{12A96BD3-F0D2-428B-AAA4-EC1CC8D82464}" destId="{A56542EC-2104-4DE4-98AF-EC4AD88E0249}" srcOrd="0" destOrd="0" presId="urn:microsoft.com/office/officeart/2005/8/layout/chevron2"/>
    <dgm:cxn modelId="{0089C1C0-3FC0-49FE-9618-93421AFF79F2}" srcId="{216DF3C3-AC1C-4A61-B135-5FEA96E73E4F}" destId="{12A96BD3-F0D2-428B-AAA4-EC1CC8D82464}" srcOrd="0" destOrd="0" parTransId="{DAA99C99-E756-4815-A426-393CEC53FD96}" sibTransId="{635FFCED-9D9B-4988-BD44-F1418D5C6FA1}"/>
    <dgm:cxn modelId="{03D88DA8-C4B6-4AD4-9AAC-1C747CCC4543}" type="presOf" srcId="{F0F2E6C2-4869-4A3C-AB62-8882493574F0}" destId="{0D7AEB32-1A12-4071-8BD0-005303AC8E23}" srcOrd="0" destOrd="1" presId="urn:microsoft.com/office/officeart/2005/8/layout/chevron2"/>
    <dgm:cxn modelId="{460F4118-513E-472D-9DA5-181CB0451EA6}" srcId="{12A96BD3-F0D2-428B-AAA4-EC1CC8D82464}" destId="{F0F2E6C2-4869-4A3C-AB62-8882493574F0}" srcOrd="1" destOrd="0" parTransId="{FE90CCD5-A021-4D3F-8E64-9964346090A0}" sibTransId="{B545C177-85D6-4E60-91E5-48F1421A71F1}"/>
    <dgm:cxn modelId="{3BD09FD3-9F58-4DA2-B81A-C93B4AF02ED6}" srcId="{12A96BD3-F0D2-428B-AAA4-EC1CC8D82464}" destId="{5180C471-933B-4578-A811-AB917D90C774}" srcOrd="0" destOrd="0" parTransId="{8397AD9A-BCB8-4FBF-A025-9E8EABD331B4}" sibTransId="{D31A3DEE-758E-4A01-8566-8688BE3A4E13}"/>
    <dgm:cxn modelId="{E4B5BBE4-F139-475F-AB99-941E71FA1FCF}" type="presOf" srcId="{216DF3C3-AC1C-4A61-B135-5FEA96E73E4F}" destId="{4C437949-3394-400C-872F-8AD081084FDF}" srcOrd="0" destOrd="0" presId="urn:microsoft.com/office/officeart/2005/8/layout/chevron2"/>
    <dgm:cxn modelId="{B3B72608-1133-4969-9DCC-98A2D799CF2C}" srcId="{12A96BD3-F0D2-428B-AAA4-EC1CC8D82464}" destId="{F1D78C42-C12A-43C9-8194-089694F13FA3}" srcOrd="2" destOrd="0" parTransId="{FC076E30-A19F-43CB-AA96-FC2CDEA53B76}" sibTransId="{9198AC67-6D4E-4C68-8981-27C5045FFE54}"/>
    <dgm:cxn modelId="{DA7A478F-94C3-4160-8636-2F3E23CCCFCF}" type="presParOf" srcId="{4C437949-3394-400C-872F-8AD081084FDF}" destId="{7A21B854-F036-4E82-A24F-A95330486C28}" srcOrd="0" destOrd="0" presId="urn:microsoft.com/office/officeart/2005/8/layout/chevron2"/>
    <dgm:cxn modelId="{8E01A72B-7C33-4E61-95D2-6728160A2C3D}" type="presParOf" srcId="{7A21B854-F036-4E82-A24F-A95330486C28}" destId="{A56542EC-2104-4DE4-98AF-EC4AD88E0249}" srcOrd="0" destOrd="0" presId="urn:microsoft.com/office/officeart/2005/8/layout/chevron2"/>
    <dgm:cxn modelId="{C4529D8B-1631-44A9-9B39-B73C949607B8}" type="presParOf" srcId="{7A21B854-F036-4E82-A24F-A95330486C28}" destId="{0D7AEB32-1A12-4071-8BD0-005303AC8E2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16DF3C3-AC1C-4A61-B135-5FEA96E73E4F}" type="doc">
      <dgm:prSet loTypeId="urn:microsoft.com/office/officeart/2005/8/layout/chevron2" loCatId="list" qsTypeId="urn:microsoft.com/office/officeart/2005/8/quickstyle/simple5" qsCatId="simple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12A96BD3-F0D2-428B-AAA4-EC1CC8D82464}">
      <dgm:prSet phldrT="[Текст]" custT="1"/>
      <dgm:spPr/>
      <dgm:t>
        <a:bodyPr/>
        <a:lstStyle/>
        <a:p>
          <a:r>
            <a:rPr lang="ru-RU" sz="2400" b="1" u="sng" dirty="0" smtClean="0"/>
            <a:t>Пункт 6</a:t>
          </a:r>
        </a:p>
        <a:p>
          <a:r>
            <a:rPr lang="ru-RU" sz="2400" b="1" u="none" dirty="0" smtClean="0"/>
            <a:t>Краткое описание проекта</a:t>
          </a:r>
          <a:endParaRPr lang="ru-RU" sz="2400" b="1" u="none" dirty="0"/>
        </a:p>
      </dgm:t>
    </dgm:pt>
    <dgm:pt modelId="{DAA99C99-E756-4815-A426-393CEC53FD96}" type="parTrans" cxnId="{0089C1C0-3FC0-49FE-9618-93421AFF79F2}">
      <dgm:prSet/>
      <dgm:spPr/>
      <dgm:t>
        <a:bodyPr/>
        <a:lstStyle/>
        <a:p>
          <a:endParaRPr lang="ru-RU"/>
        </a:p>
      </dgm:t>
    </dgm:pt>
    <dgm:pt modelId="{635FFCED-9D9B-4988-BD44-F1418D5C6FA1}" type="sibTrans" cxnId="{0089C1C0-3FC0-49FE-9618-93421AFF79F2}">
      <dgm:prSet/>
      <dgm:spPr/>
      <dgm:t>
        <a:bodyPr/>
        <a:lstStyle/>
        <a:p>
          <a:endParaRPr lang="ru-RU"/>
        </a:p>
      </dgm:t>
    </dgm:pt>
    <dgm:pt modelId="{5180C471-933B-4578-A811-AB917D90C774}">
      <dgm:prSet phldrT="[Текст]"/>
      <dgm:spPr/>
      <dgm:t>
        <a:bodyPr/>
        <a:lstStyle/>
        <a:p>
          <a:endParaRPr lang="ru-RU" i="1" dirty="0">
            <a:solidFill>
              <a:schemeClr val="accent6"/>
            </a:solidFill>
          </a:endParaRPr>
        </a:p>
      </dgm:t>
    </dgm:pt>
    <dgm:pt modelId="{8397AD9A-BCB8-4FBF-A025-9E8EABD331B4}" type="parTrans" cxnId="{3BD09FD3-9F58-4DA2-B81A-C93B4AF02ED6}">
      <dgm:prSet/>
      <dgm:spPr/>
      <dgm:t>
        <a:bodyPr/>
        <a:lstStyle/>
        <a:p>
          <a:endParaRPr lang="ru-RU"/>
        </a:p>
      </dgm:t>
    </dgm:pt>
    <dgm:pt modelId="{D31A3DEE-758E-4A01-8566-8688BE3A4E13}" type="sibTrans" cxnId="{3BD09FD3-9F58-4DA2-B81A-C93B4AF02ED6}">
      <dgm:prSet/>
      <dgm:spPr/>
      <dgm:t>
        <a:bodyPr/>
        <a:lstStyle/>
        <a:p>
          <a:endParaRPr lang="ru-RU"/>
        </a:p>
      </dgm:t>
    </dgm:pt>
    <dgm:pt modelId="{205427D8-46FA-4BB5-9DA4-3E20D91B9466}">
      <dgm:prSet/>
      <dgm:spPr/>
      <dgm:t>
        <a:bodyPr/>
        <a:lstStyle/>
        <a:p>
          <a:r>
            <a:rPr lang="ru-RU" i="1" dirty="0" smtClean="0">
              <a:solidFill>
                <a:schemeClr val="accent6"/>
              </a:solidFill>
            </a:rPr>
            <a:t>В парке будут обустроены </a:t>
          </a:r>
          <a:r>
            <a:rPr lang="ru-RU" i="1" dirty="0">
              <a:solidFill>
                <a:schemeClr val="accent6"/>
              </a:solidFill>
            </a:rPr>
            <a:t>асфальтированные дорожки, установлена детская </a:t>
          </a:r>
          <a:r>
            <a:rPr lang="ru-RU" i="1" dirty="0" smtClean="0">
              <a:solidFill>
                <a:schemeClr val="accent6"/>
              </a:solidFill>
            </a:rPr>
            <a:t>площадка, </a:t>
          </a:r>
          <a:r>
            <a:rPr lang="ru-RU" i="1" dirty="0">
              <a:solidFill>
                <a:schemeClr val="accent6"/>
              </a:solidFill>
            </a:rPr>
            <a:t>тренажеры, скамейки,  </a:t>
          </a:r>
          <a:r>
            <a:rPr lang="ru-RU" i="1" dirty="0" smtClean="0">
              <a:solidFill>
                <a:schemeClr val="accent6"/>
              </a:solidFill>
            </a:rPr>
            <a:t>новая </a:t>
          </a:r>
          <a:r>
            <a:rPr lang="ru-RU" i="1" dirty="0">
              <a:solidFill>
                <a:schemeClr val="accent6"/>
              </a:solidFill>
            </a:rPr>
            <a:t>изгородь, урны для мусора и оформлена арка с названием </a:t>
          </a:r>
          <a:r>
            <a:rPr lang="ru-RU" i="1" dirty="0" smtClean="0">
              <a:solidFill>
                <a:schemeClr val="accent6"/>
              </a:solidFill>
            </a:rPr>
            <a:t>парка</a:t>
          </a:r>
          <a:endParaRPr lang="ru-RU" i="1" dirty="0">
            <a:solidFill>
              <a:schemeClr val="accent6"/>
            </a:solidFill>
          </a:endParaRPr>
        </a:p>
      </dgm:t>
    </dgm:pt>
    <dgm:pt modelId="{1BE6E4A7-9FE2-408F-9E14-138F1CC6E212}" type="parTrans" cxnId="{62C62622-7965-4E60-B40F-A0AC2A8D0717}">
      <dgm:prSet/>
      <dgm:spPr/>
      <dgm:t>
        <a:bodyPr/>
        <a:lstStyle/>
        <a:p>
          <a:endParaRPr lang="ru-RU"/>
        </a:p>
      </dgm:t>
    </dgm:pt>
    <dgm:pt modelId="{239BC1DE-2045-453A-8FBB-DE94A4E21637}" type="sibTrans" cxnId="{62C62622-7965-4E60-B40F-A0AC2A8D0717}">
      <dgm:prSet/>
      <dgm:spPr/>
      <dgm:t>
        <a:bodyPr/>
        <a:lstStyle/>
        <a:p>
          <a:endParaRPr lang="ru-RU"/>
        </a:p>
      </dgm:t>
    </dgm:pt>
    <dgm:pt modelId="{4C437949-3394-400C-872F-8AD081084FDF}" type="pres">
      <dgm:prSet presAssocID="{216DF3C3-AC1C-4A61-B135-5FEA96E73E4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A21B854-F036-4E82-A24F-A95330486C28}" type="pres">
      <dgm:prSet presAssocID="{12A96BD3-F0D2-428B-AAA4-EC1CC8D82464}" presName="composite" presStyleCnt="0"/>
      <dgm:spPr/>
    </dgm:pt>
    <dgm:pt modelId="{A56542EC-2104-4DE4-98AF-EC4AD88E0249}" type="pres">
      <dgm:prSet presAssocID="{12A96BD3-F0D2-428B-AAA4-EC1CC8D82464}" presName="parentText" presStyleLbl="alignNode1" presStyleIdx="0" presStyleCnt="1" custLinFactNeighborX="324" custLinFactNeighborY="-741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7AEB32-1A12-4071-8BD0-005303AC8E23}" type="pres">
      <dgm:prSet presAssocID="{12A96BD3-F0D2-428B-AAA4-EC1CC8D82464}" presName="descendantText" presStyleLbl="alignAcc1" presStyleIdx="0" presStyleCnt="1" custScaleX="98637" custScaleY="122694" custLinFactNeighborX="-3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661CB00-057A-4808-9E0A-A19B31EDA0B4}" type="presOf" srcId="{12A96BD3-F0D2-428B-AAA4-EC1CC8D82464}" destId="{A56542EC-2104-4DE4-98AF-EC4AD88E0249}" srcOrd="0" destOrd="0" presId="urn:microsoft.com/office/officeart/2005/8/layout/chevron2"/>
    <dgm:cxn modelId="{991AC13C-EDA2-4255-936A-017ACBD2B017}" type="presOf" srcId="{5180C471-933B-4578-A811-AB917D90C774}" destId="{0D7AEB32-1A12-4071-8BD0-005303AC8E23}" srcOrd="0" destOrd="0" presId="urn:microsoft.com/office/officeart/2005/8/layout/chevron2"/>
    <dgm:cxn modelId="{62C62622-7965-4E60-B40F-A0AC2A8D0717}" srcId="{12A96BD3-F0D2-428B-AAA4-EC1CC8D82464}" destId="{205427D8-46FA-4BB5-9DA4-3E20D91B9466}" srcOrd="1" destOrd="0" parTransId="{1BE6E4A7-9FE2-408F-9E14-138F1CC6E212}" sibTransId="{239BC1DE-2045-453A-8FBB-DE94A4E21637}"/>
    <dgm:cxn modelId="{94E872D9-5AC7-442A-B740-A21232C7EE2D}" type="presOf" srcId="{216DF3C3-AC1C-4A61-B135-5FEA96E73E4F}" destId="{4C437949-3394-400C-872F-8AD081084FDF}" srcOrd="0" destOrd="0" presId="urn:microsoft.com/office/officeart/2005/8/layout/chevron2"/>
    <dgm:cxn modelId="{E7B50F2C-934B-4FA3-92D0-CB3D40B0F464}" type="presOf" srcId="{205427D8-46FA-4BB5-9DA4-3E20D91B9466}" destId="{0D7AEB32-1A12-4071-8BD0-005303AC8E23}" srcOrd="0" destOrd="1" presId="urn:microsoft.com/office/officeart/2005/8/layout/chevron2"/>
    <dgm:cxn modelId="{0089C1C0-3FC0-49FE-9618-93421AFF79F2}" srcId="{216DF3C3-AC1C-4A61-B135-5FEA96E73E4F}" destId="{12A96BD3-F0D2-428B-AAA4-EC1CC8D82464}" srcOrd="0" destOrd="0" parTransId="{DAA99C99-E756-4815-A426-393CEC53FD96}" sibTransId="{635FFCED-9D9B-4988-BD44-F1418D5C6FA1}"/>
    <dgm:cxn modelId="{3BD09FD3-9F58-4DA2-B81A-C93B4AF02ED6}" srcId="{12A96BD3-F0D2-428B-AAA4-EC1CC8D82464}" destId="{5180C471-933B-4578-A811-AB917D90C774}" srcOrd="0" destOrd="0" parTransId="{8397AD9A-BCB8-4FBF-A025-9E8EABD331B4}" sibTransId="{D31A3DEE-758E-4A01-8566-8688BE3A4E13}"/>
    <dgm:cxn modelId="{E1F02F57-379C-40CA-ADE6-E51E4D7C189A}" type="presParOf" srcId="{4C437949-3394-400C-872F-8AD081084FDF}" destId="{7A21B854-F036-4E82-A24F-A95330486C28}" srcOrd="0" destOrd="0" presId="urn:microsoft.com/office/officeart/2005/8/layout/chevron2"/>
    <dgm:cxn modelId="{36AB2093-60FC-47D2-BCFB-C2A681F86663}" type="presParOf" srcId="{7A21B854-F036-4E82-A24F-A95330486C28}" destId="{A56542EC-2104-4DE4-98AF-EC4AD88E0249}" srcOrd="0" destOrd="0" presId="urn:microsoft.com/office/officeart/2005/8/layout/chevron2"/>
    <dgm:cxn modelId="{0D222647-BD05-4FDC-9A5C-1031E8168F53}" type="presParOf" srcId="{7A21B854-F036-4E82-A24F-A95330486C28}" destId="{0D7AEB32-1A12-4071-8BD0-005303AC8E2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16DF3C3-AC1C-4A61-B135-5FEA96E73E4F}" type="doc">
      <dgm:prSet loTypeId="urn:microsoft.com/office/officeart/2005/8/layout/chevron2" loCatId="list" qsTypeId="urn:microsoft.com/office/officeart/2005/8/quickstyle/simple5" qsCatId="simple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12A96BD3-F0D2-428B-AAA4-EC1CC8D82464}">
      <dgm:prSet phldrT="[Текст]" custT="1"/>
      <dgm:spPr/>
      <dgm:t>
        <a:bodyPr/>
        <a:lstStyle/>
        <a:p>
          <a:r>
            <a:rPr lang="ru-RU" sz="2400" b="1" u="sng" dirty="0" smtClean="0"/>
            <a:t>Пункт 7</a:t>
          </a:r>
        </a:p>
        <a:p>
          <a:r>
            <a:rPr lang="ru-RU" sz="2400" b="1" u="none" dirty="0" smtClean="0"/>
            <a:t>Проблема, на решение которой направлен проект</a:t>
          </a:r>
          <a:endParaRPr lang="ru-RU" sz="2400" b="1" u="none" dirty="0"/>
        </a:p>
      </dgm:t>
    </dgm:pt>
    <dgm:pt modelId="{DAA99C99-E756-4815-A426-393CEC53FD96}" type="parTrans" cxnId="{0089C1C0-3FC0-49FE-9618-93421AFF79F2}">
      <dgm:prSet/>
      <dgm:spPr/>
      <dgm:t>
        <a:bodyPr/>
        <a:lstStyle/>
        <a:p>
          <a:endParaRPr lang="ru-RU"/>
        </a:p>
      </dgm:t>
    </dgm:pt>
    <dgm:pt modelId="{635FFCED-9D9B-4988-BD44-F1418D5C6FA1}" type="sibTrans" cxnId="{0089C1C0-3FC0-49FE-9618-93421AFF79F2}">
      <dgm:prSet/>
      <dgm:spPr/>
      <dgm:t>
        <a:bodyPr/>
        <a:lstStyle/>
        <a:p>
          <a:endParaRPr lang="ru-RU"/>
        </a:p>
      </dgm:t>
    </dgm:pt>
    <dgm:pt modelId="{5180C471-933B-4578-A811-AB917D90C774}">
      <dgm:prSet phldrT="[Текст]" custT="1"/>
      <dgm:spPr/>
      <dgm:t>
        <a:bodyPr/>
        <a:lstStyle/>
        <a:p>
          <a:r>
            <a:rPr lang="ru-RU" sz="3200" i="1" dirty="0" err="1" smtClean="0">
              <a:solidFill>
                <a:schemeClr val="accent6"/>
              </a:solidFill>
            </a:rPr>
            <a:t>Неудовлетворитель-ное</a:t>
          </a:r>
          <a:r>
            <a:rPr lang="ru-RU" sz="3200" i="1" dirty="0" smtClean="0">
              <a:solidFill>
                <a:schemeClr val="accent6"/>
              </a:solidFill>
            </a:rPr>
            <a:t>  состояние  сквера: отсутствие мест для отдыха, урн для мусора, детской площадки</a:t>
          </a:r>
          <a:endParaRPr lang="ru-RU" sz="3200" i="1" dirty="0">
            <a:solidFill>
              <a:schemeClr val="accent6"/>
            </a:solidFill>
          </a:endParaRPr>
        </a:p>
      </dgm:t>
    </dgm:pt>
    <dgm:pt modelId="{8397AD9A-BCB8-4FBF-A025-9E8EABD331B4}" type="parTrans" cxnId="{3BD09FD3-9F58-4DA2-B81A-C93B4AF02ED6}">
      <dgm:prSet/>
      <dgm:spPr/>
      <dgm:t>
        <a:bodyPr/>
        <a:lstStyle/>
        <a:p>
          <a:endParaRPr lang="ru-RU"/>
        </a:p>
      </dgm:t>
    </dgm:pt>
    <dgm:pt modelId="{D31A3DEE-758E-4A01-8566-8688BE3A4E13}" type="sibTrans" cxnId="{3BD09FD3-9F58-4DA2-B81A-C93B4AF02ED6}">
      <dgm:prSet/>
      <dgm:spPr/>
      <dgm:t>
        <a:bodyPr/>
        <a:lstStyle/>
        <a:p>
          <a:endParaRPr lang="ru-RU"/>
        </a:p>
      </dgm:t>
    </dgm:pt>
    <dgm:pt modelId="{4C437949-3394-400C-872F-8AD081084FDF}" type="pres">
      <dgm:prSet presAssocID="{216DF3C3-AC1C-4A61-B135-5FEA96E73E4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A21B854-F036-4E82-A24F-A95330486C28}" type="pres">
      <dgm:prSet presAssocID="{12A96BD3-F0D2-428B-AAA4-EC1CC8D82464}" presName="composite" presStyleCnt="0"/>
      <dgm:spPr/>
    </dgm:pt>
    <dgm:pt modelId="{A56542EC-2104-4DE4-98AF-EC4AD88E0249}" type="pres">
      <dgm:prSet presAssocID="{12A96BD3-F0D2-428B-AAA4-EC1CC8D82464}" presName="parentText" presStyleLbl="alignNode1" presStyleIdx="0" presStyleCnt="1" custLinFactNeighborX="-96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7AEB32-1A12-4071-8BD0-005303AC8E23}" type="pres">
      <dgm:prSet presAssocID="{12A96BD3-F0D2-428B-AAA4-EC1CC8D82464}" presName="descendantText" presStyleLbl="alignAcc1" presStyleIdx="0" presStyleCnt="1" custLinFactNeighborX="-3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836BFE3-3E49-4F7C-AC5D-831404320803}" type="presOf" srcId="{12A96BD3-F0D2-428B-AAA4-EC1CC8D82464}" destId="{A56542EC-2104-4DE4-98AF-EC4AD88E0249}" srcOrd="0" destOrd="0" presId="urn:microsoft.com/office/officeart/2005/8/layout/chevron2"/>
    <dgm:cxn modelId="{996D2566-F6CB-4EB8-8EAE-08E3EBC71C65}" type="presOf" srcId="{5180C471-933B-4578-A811-AB917D90C774}" destId="{0D7AEB32-1A12-4071-8BD0-005303AC8E23}" srcOrd="0" destOrd="0" presId="urn:microsoft.com/office/officeart/2005/8/layout/chevron2"/>
    <dgm:cxn modelId="{0089C1C0-3FC0-49FE-9618-93421AFF79F2}" srcId="{216DF3C3-AC1C-4A61-B135-5FEA96E73E4F}" destId="{12A96BD3-F0D2-428B-AAA4-EC1CC8D82464}" srcOrd="0" destOrd="0" parTransId="{DAA99C99-E756-4815-A426-393CEC53FD96}" sibTransId="{635FFCED-9D9B-4988-BD44-F1418D5C6FA1}"/>
    <dgm:cxn modelId="{3BD09FD3-9F58-4DA2-B81A-C93B4AF02ED6}" srcId="{12A96BD3-F0D2-428B-AAA4-EC1CC8D82464}" destId="{5180C471-933B-4578-A811-AB917D90C774}" srcOrd="0" destOrd="0" parTransId="{8397AD9A-BCB8-4FBF-A025-9E8EABD331B4}" sibTransId="{D31A3DEE-758E-4A01-8566-8688BE3A4E13}"/>
    <dgm:cxn modelId="{846C4FC4-522A-46A6-A6FD-ADF02671E8EB}" type="presOf" srcId="{216DF3C3-AC1C-4A61-B135-5FEA96E73E4F}" destId="{4C437949-3394-400C-872F-8AD081084FDF}" srcOrd="0" destOrd="0" presId="urn:microsoft.com/office/officeart/2005/8/layout/chevron2"/>
    <dgm:cxn modelId="{1475FB90-9D38-4B66-A2F4-6924E55E7A71}" type="presParOf" srcId="{4C437949-3394-400C-872F-8AD081084FDF}" destId="{7A21B854-F036-4E82-A24F-A95330486C28}" srcOrd="0" destOrd="0" presId="urn:microsoft.com/office/officeart/2005/8/layout/chevron2"/>
    <dgm:cxn modelId="{6F4644E9-D591-41A0-874F-7190CEA08785}" type="presParOf" srcId="{7A21B854-F036-4E82-A24F-A95330486C28}" destId="{A56542EC-2104-4DE4-98AF-EC4AD88E0249}" srcOrd="0" destOrd="0" presId="urn:microsoft.com/office/officeart/2005/8/layout/chevron2"/>
    <dgm:cxn modelId="{E0E7694B-9472-4EFB-9617-7876999B1E4C}" type="presParOf" srcId="{7A21B854-F036-4E82-A24F-A95330486C28}" destId="{0D7AEB32-1A12-4071-8BD0-005303AC8E2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16DF3C3-AC1C-4A61-B135-5FEA96E73E4F}" type="doc">
      <dgm:prSet loTypeId="urn:microsoft.com/office/officeart/2005/8/layout/chevron2" loCatId="list" qsTypeId="urn:microsoft.com/office/officeart/2005/8/quickstyle/simple5" qsCatId="simple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12A96BD3-F0D2-428B-AAA4-EC1CC8D82464}">
      <dgm:prSet phldrT="[Текст]" custT="1"/>
      <dgm:spPr/>
      <dgm:t>
        <a:bodyPr/>
        <a:lstStyle/>
        <a:p>
          <a:r>
            <a:rPr lang="ru-RU" sz="2400" b="1" u="sng" dirty="0" smtClean="0"/>
            <a:t>Пункт 8</a:t>
          </a:r>
        </a:p>
        <a:p>
          <a:r>
            <a:rPr lang="ru-RU" sz="2400" b="1" u="none" dirty="0" smtClean="0"/>
            <a:t>Обоснование социальной значимости общественного проекта</a:t>
          </a:r>
          <a:endParaRPr lang="ru-RU" sz="2400" b="1" u="none" dirty="0"/>
        </a:p>
      </dgm:t>
    </dgm:pt>
    <dgm:pt modelId="{DAA99C99-E756-4815-A426-393CEC53FD96}" type="parTrans" cxnId="{0089C1C0-3FC0-49FE-9618-93421AFF79F2}">
      <dgm:prSet/>
      <dgm:spPr/>
      <dgm:t>
        <a:bodyPr/>
        <a:lstStyle/>
        <a:p>
          <a:endParaRPr lang="ru-RU"/>
        </a:p>
      </dgm:t>
    </dgm:pt>
    <dgm:pt modelId="{635FFCED-9D9B-4988-BD44-F1418D5C6FA1}" type="sibTrans" cxnId="{0089C1C0-3FC0-49FE-9618-93421AFF79F2}">
      <dgm:prSet/>
      <dgm:spPr/>
      <dgm:t>
        <a:bodyPr/>
        <a:lstStyle/>
        <a:p>
          <a:endParaRPr lang="ru-RU"/>
        </a:p>
      </dgm:t>
    </dgm:pt>
    <dgm:pt modelId="{5180C471-933B-4578-A811-AB917D90C774}">
      <dgm:prSet phldrT="[Текст]" custT="1"/>
      <dgm:spPr/>
      <dgm:t>
        <a:bodyPr/>
        <a:lstStyle/>
        <a:p>
          <a:pPr algn="just"/>
          <a:r>
            <a:rPr lang="ru-RU" sz="2000" i="1" dirty="0" smtClean="0">
              <a:solidFill>
                <a:srgbClr val="FF0000"/>
              </a:solidFill>
            </a:rPr>
            <a:t>Поставив ограждения вдоль домов, тем самым будет создано препятствие для заезда машин на территорию сквера. Заменив полностью асфальтовое покрытие и установив детскую площадку, сквер привлечет на свою территорию родителей с детьми дошкольного и младшего школьного возраста. Установив спортивную площадку дети и взрослые смогут не только заниматься спортом на свежем воздухе, но и активно принимать участие в сдаче норм ГТО. Восстановив лавочки и освещение, сквер смогут посещать не только дети и родители, но и люди пожилого возраста для прогулок в дневное и вечернее время. Восстановив клумбы и озеленив территорию, мы вернем красоту сквера, создадим условия для комфортного проживания населения, повысим позитивное отношение к Администрации района, города и губернии жителей микрорайона.</a:t>
          </a:r>
          <a:endParaRPr lang="ru-RU" sz="2000" i="1" dirty="0">
            <a:solidFill>
              <a:srgbClr val="FF0000"/>
            </a:solidFill>
          </a:endParaRPr>
        </a:p>
      </dgm:t>
    </dgm:pt>
    <dgm:pt modelId="{8397AD9A-BCB8-4FBF-A025-9E8EABD331B4}" type="parTrans" cxnId="{3BD09FD3-9F58-4DA2-B81A-C93B4AF02ED6}">
      <dgm:prSet/>
      <dgm:spPr/>
      <dgm:t>
        <a:bodyPr/>
        <a:lstStyle/>
        <a:p>
          <a:endParaRPr lang="ru-RU"/>
        </a:p>
      </dgm:t>
    </dgm:pt>
    <dgm:pt modelId="{D31A3DEE-758E-4A01-8566-8688BE3A4E13}" type="sibTrans" cxnId="{3BD09FD3-9F58-4DA2-B81A-C93B4AF02ED6}">
      <dgm:prSet/>
      <dgm:spPr/>
      <dgm:t>
        <a:bodyPr/>
        <a:lstStyle/>
        <a:p>
          <a:endParaRPr lang="ru-RU"/>
        </a:p>
      </dgm:t>
    </dgm:pt>
    <dgm:pt modelId="{FEA026AB-27AA-437B-87B5-496ED6A32A39}">
      <dgm:prSet custT="1"/>
      <dgm:spPr/>
      <dgm:t>
        <a:bodyPr/>
        <a:lstStyle/>
        <a:p>
          <a:pPr algn="just"/>
          <a:r>
            <a:rPr lang="ru-RU" sz="2000" i="1" dirty="0" smtClean="0">
              <a:solidFill>
                <a:srgbClr val="FF0000"/>
              </a:solidFill>
            </a:rPr>
            <a:t>Ученики школы и подростковых клубов смогут проводить на территории сквера занятия физической культуры, зарядки, веселые старты, соревнования. Появится возможность проводить общественно-значимые мероприятия микрорайона.</a:t>
          </a:r>
          <a:endParaRPr lang="ru-RU" sz="2000" i="1" dirty="0">
            <a:solidFill>
              <a:srgbClr val="FF0000"/>
            </a:solidFill>
          </a:endParaRPr>
        </a:p>
      </dgm:t>
    </dgm:pt>
    <dgm:pt modelId="{7AE87D73-64CA-44FC-96D1-2C23EFB6EF82}" type="parTrans" cxnId="{ADD01748-15A3-473B-BEEF-7372839295D9}">
      <dgm:prSet/>
      <dgm:spPr/>
      <dgm:t>
        <a:bodyPr/>
        <a:lstStyle/>
        <a:p>
          <a:endParaRPr lang="ru-RU"/>
        </a:p>
      </dgm:t>
    </dgm:pt>
    <dgm:pt modelId="{E1E6C716-1265-44B6-9E21-B9CBA36BC425}" type="sibTrans" cxnId="{ADD01748-15A3-473B-BEEF-7372839295D9}">
      <dgm:prSet/>
      <dgm:spPr/>
      <dgm:t>
        <a:bodyPr/>
        <a:lstStyle/>
        <a:p>
          <a:endParaRPr lang="ru-RU"/>
        </a:p>
      </dgm:t>
    </dgm:pt>
    <dgm:pt modelId="{4C437949-3394-400C-872F-8AD081084FDF}" type="pres">
      <dgm:prSet presAssocID="{216DF3C3-AC1C-4A61-B135-5FEA96E73E4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A21B854-F036-4E82-A24F-A95330486C28}" type="pres">
      <dgm:prSet presAssocID="{12A96BD3-F0D2-428B-AAA4-EC1CC8D82464}" presName="composite" presStyleCnt="0"/>
      <dgm:spPr/>
    </dgm:pt>
    <dgm:pt modelId="{A56542EC-2104-4DE4-98AF-EC4AD88E0249}" type="pres">
      <dgm:prSet presAssocID="{12A96BD3-F0D2-428B-AAA4-EC1CC8D82464}" presName="parentText" presStyleLbl="alignNode1" presStyleIdx="0" presStyleCnt="1" custScaleX="74603" custLinFactNeighborX="17940" custLinFactNeighborY="-658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7AEB32-1A12-4071-8BD0-005303AC8E23}" type="pres">
      <dgm:prSet presAssocID="{12A96BD3-F0D2-428B-AAA4-EC1CC8D82464}" presName="descendantText" presStyleLbl="alignAcc1" presStyleIdx="0" presStyleCnt="1" custScaleY="143430" custLinFactNeighborX="1989" custLinFactNeighborY="116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BBC8C0A-5859-4ADD-8BD4-0405CFC85751}" type="presOf" srcId="{5180C471-933B-4578-A811-AB917D90C774}" destId="{0D7AEB32-1A12-4071-8BD0-005303AC8E23}" srcOrd="0" destOrd="0" presId="urn:microsoft.com/office/officeart/2005/8/layout/chevron2"/>
    <dgm:cxn modelId="{DA5A5EC7-9BA6-491B-B5BC-49C7D49F3EB3}" type="presOf" srcId="{216DF3C3-AC1C-4A61-B135-5FEA96E73E4F}" destId="{4C437949-3394-400C-872F-8AD081084FDF}" srcOrd="0" destOrd="0" presId="urn:microsoft.com/office/officeart/2005/8/layout/chevron2"/>
    <dgm:cxn modelId="{EE20B705-F88B-469C-AADC-522C65A58708}" type="presOf" srcId="{12A96BD3-F0D2-428B-AAA4-EC1CC8D82464}" destId="{A56542EC-2104-4DE4-98AF-EC4AD88E0249}" srcOrd="0" destOrd="0" presId="urn:microsoft.com/office/officeart/2005/8/layout/chevron2"/>
    <dgm:cxn modelId="{ADD01748-15A3-473B-BEEF-7372839295D9}" srcId="{12A96BD3-F0D2-428B-AAA4-EC1CC8D82464}" destId="{FEA026AB-27AA-437B-87B5-496ED6A32A39}" srcOrd="1" destOrd="0" parTransId="{7AE87D73-64CA-44FC-96D1-2C23EFB6EF82}" sibTransId="{E1E6C716-1265-44B6-9E21-B9CBA36BC425}"/>
    <dgm:cxn modelId="{3C1AF5C8-6726-4DD0-9C8B-8D5C49A8BEDC}" type="presOf" srcId="{FEA026AB-27AA-437B-87B5-496ED6A32A39}" destId="{0D7AEB32-1A12-4071-8BD0-005303AC8E23}" srcOrd="0" destOrd="1" presId="urn:microsoft.com/office/officeart/2005/8/layout/chevron2"/>
    <dgm:cxn modelId="{0089C1C0-3FC0-49FE-9618-93421AFF79F2}" srcId="{216DF3C3-AC1C-4A61-B135-5FEA96E73E4F}" destId="{12A96BD3-F0D2-428B-AAA4-EC1CC8D82464}" srcOrd="0" destOrd="0" parTransId="{DAA99C99-E756-4815-A426-393CEC53FD96}" sibTransId="{635FFCED-9D9B-4988-BD44-F1418D5C6FA1}"/>
    <dgm:cxn modelId="{3BD09FD3-9F58-4DA2-B81A-C93B4AF02ED6}" srcId="{12A96BD3-F0D2-428B-AAA4-EC1CC8D82464}" destId="{5180C471-933B-4578-A811-AB917D90C774}" srcOrd="0" destOrd="0" parTransId="{8397AD9A-BCB8-4FBF-A025-9E8EABD331B4}" sibTransId="{D31A3DEE-758E-4A01-8566-8688BE3A4E13}"/>
    <dgm:cxn modelId="{43277751-F2FC-43DB-A54B-50D5298071FA}" type="presParOf" srcId="{4C437949-3394-400C-872F-8AD081084FDF}" destId="{7A21B854-F036-4E82-A24F-A95330486C28}" srcOrd="0" destOrd="0" presId="urn:microsoft.com/office/officeart/2005/8/layout/chevron2"/>
    <dgm:cxn modelId="{C9A9829E-F785-4A27-A8F8-A8B51FBCF980}" type="presParOf" srcId="{7A21B854-F036-4E82-A24F-A95330486C28}" destId="{A56542EC-2104-4DE4-98AF-EC4AD88E0249}" srcOrd="0" destOrd="0" presId="urn:microsoft.com/office/officeart/2005/8/layout/chevron2"/>
    <dgm:cxn modelId="{00FC8C8B-88F1-4454-A3A9-5DB320D000CE}" type="presParOf" srcId="{7A21B854-F036-4E82-A24F-A95330486C28}" destId="{0D7AEB32-1A12-4071-8BD0-005303AC8E2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16DF3C3-AC1C-4A61-B135-5FEA96E73E4F}" type="doc">
      <dgm:prSet loTypeId="urn:microsoft.com/office/officeart/2005/8/layout/chevron2" loCatId="list" qsTypeId="urn:microsoft.com/office/officeart/2005/8/quickstyle/simple5" qsCatId="simple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12A96BD3-F0D2-428B-AAA4-EC1CC8D82464}">
      <dgm:prSet phldrT="[Текст]" custT="1"/>
      <dgm:spPr/>
      <dgm:t>
        <a:bodyPr/>
        <a:lstStyle/>
        <a:p>
          <a:r>
            <a:rPr lang="ru-RU" sz="2400" b="1" u="sng" dirty="0" smtClean="0"/>
            <a:t>Пункт 9</a:t>
          </a:r>
        </a:p>
        <a:p>
          <a:r>
            <a:rPr lang="ru-RU" sz="2400" b="1" u="none" dirty="0" smtClean="0"/>
            <a:t>Статус проекта</a:t>
          </a:r>
          <a:endParaRPr lang="ru-RU" sz="2400" b="1" u="none" dirty="0"/>
        </a:p>
      </dgm:t>
    </dgm:pt>
    <dgm:pt modelId="{DAA99C99-E756-4815-A426-393CEC53FD96}" type="parTrans" cxnId="{0089C1C0-3FC0-49FE-9618-93421AFF79F2}">
      <dgm:prSet/>
      <dgm:spPr/>
      <dgm:t>
        <a:bodyPr/>
        <a:lstStyle/>
        <a:p>
          <a:endParaRPr lang="ru-RU"/>
        </a:p>
      </dgm:t>
    </dgm:pt>
    <dgm:pt modelId="{635FFCED-9D9B-4988-BD44-F1418D5C6FA1}" type="sibTrans" cxnId="{0089C1C0-3FC0-49FE-9618-93421AFF79F2}">
      <dgm:prSet/>
      <dgm:spPr/>
      <dgm:t>
        <a:bodyPr/>
        <a:lstStyle/>
        <a:p>
          <a:endParaRPr lang="ru-RU"/>
        </a:p>
      </dgm:t>
    </dgm:pt>
    <dgm:pt modelId="{5180C471-933B-4578-A811-AB917D90C774}">
      <dgm:prSet phldrT="[Текст]" custT="1"/>
      <dgm:spPr/>
      <dgm:t>
        <a:bodyPr/>
        <a:lstStyle/>
        <a:p>
          <a:r>
            <a:rPr lang="ru-RU" sz="2800" b="0" i="1" dirty="0" smtClean="0">
              <a:solidFill>
                <a:schemeClr val="accent6"/>
              </a:solidFill>
            </a:rPr>
            <a:t>На дворовой территории многоквартирных домов или домовладений</a:t>
          </a:r>
          <a:endParaRPr lang="ru-RU" sz="2800" b="0" i="1" dirty="0">
            <a:solidFill>
              <a:schemeClr val="accent6"/>
            </a:solidFill>
          </a:endParaRPr>
        </a:p>
      </dgm:t>
    </dgm:pt>
    <dgm:pt modelId="{8397AD9A-BCB8-4FBF-A025-9E8EABD331B4}" type="parTrans" cxnId="{3BD09FD3-9F58-4DA2-B81A-C93B4AF02ED6}">
      <dgm:prSet/>
      <dgm:spPr/>
      <dgm:t>
        <a:bodyPr/>
        <a:lstStyle/>
        <a:p>
          <a:endParaRPr lang="ru-RU"/>
        </a:p>
      </dgm:t>
    </dgm:pt>
    <dgm:pt modelId="{D31A3DEE-758E-4A01-8566-8688BE3A4E13}" type="sibTrans" cxnId="{3BD09FD3-9F58-4DA2-B81A-C93B4AF02ED6}">
      <dgm:prSet/>
      <dgm:spPr/>
      <dgm:t>
        <a:bodyPr/>
        <a:lstStyle/>
        <a:p>
          <a:endParaRPr lang="ru-RU"/>
        </a:p>
      </dgm:t>
    </dgm:pt>
    <dgm:pt modelId="{2836C8D8-F3A3-46D0-8811-968BBA25189A}">
      <dgm:prSet phldrT="[Текст]" custT="1"/>
      <dgm:spPr/>
      <dgm:t>
        <a:bodyPr/>
        <a:lstStyle/>
        <a:p>
          <a:r>
            <a:rPr lang="ru-RU" sz="2800" b="0" i="1" dirty="0" smtClean="0">
              <a:solidFill>
                <a:schemeClr val="accent6"/>
              </a:solidFill>
            </a:rPr>
            <a:t>Вне дворовой территории многоквартирных домов или домовладений</a:t>
          </a:r>
          <a:endParaRPr lang="ru-RU" sz="2800" b="0" i="1" dirty="0">
            <a:solidFill>
              <a:schemeClr val="accent6"/>
            </a:solidFill>
          </a:endParaRPr>
        </a:p>
      </dgm:t>
    </dgm:pt>
    <dgm:pt modelId="{F785F041-D315-48B4-AF70-280E26772B64}" type="parTrans" cxnId="{C6E0CAB3-A8C0-4A8F-80F0-22CAB65404CE}">
      <dgm:prSet/>
      <dgm:spPr/>
    </dgm:pt>
    <dgm:pt modelId="{DF26EEDE-E8A1-4822-B62C-573F4E93FD34}" type="sibTrans" cxnId="{C6E0CAB3-A8C0-4A8F-80F0-22CAB65404CE}">
      <dgm:prSet/>
      <dgm:spPr/>
    </dgm:pt>
    <dgm:pt modelId="{4C437949-3394-400C-872F-8AD081084FDF}" type="pres">
      <dgm:prSet presAssocID="{216DF3C3-AC1C-4A61-B135-5FEA96E73E4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A21B854-F036-4E82-A24F-A95330486C28}" type="pres">
      <dgm:prSet presAssocID="{12A96BD3-F0D2-428B-AAA4-EC1CC8D82464}" presName="composite" presStyleCnt="0"/>
      <dgm:spPr/>
    </dgm:pt>
    <dgm:pt modelId="{A56542EC-2104-4DE4-98AF-EC4AD88E0249}" type="pres">
      <dgm:prSet presAssocID="{12A96BD3-F0D2-428B-AAA4-EC1CC8D82464}" presName="parentText" presStyleLbl="alignNode1" presStyleIdx="0" presStyleCnt="1" custLinFactNeighborX="-96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7AEB32-1A12-4071-8BD0-005303AC8E23}" type="pres">
      <dgm:prSet presAssocID="{12A96BD3-F0D2-428B-AAA4-EC1CC8D82464}" presName="descendantText" presStyleLbl="alignAcc1" presStyleIdx="0" presStyleCnt="1" custLinFactNeighborX="10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77C9304-C02D-4530-A4E9-151754AA751C}" type="presOf" srcId="{2836C8D8-F3A3-46D0-8811-968BBA25189A}" destId="{0D7AEB32-1A12-4071-8BD0-005303AC8E23}" srcOrd="0" destOrd="1" presId="urn:microsoft.com/office/officeart/2005/8/layout/chevron2"/>
    <dgm:cxn modelId="{C6E0CAB3-A8C0-4A8F-80F0-22CAB65404CE}" srcId="{12A96BD3-F0D2-428B-AAA4-EC1CC8D82464}" destId="{2836C8D8-F3A3-46D0-8811-968BBA25189A}" srcOrd="1" destOrd="0" parTransId="{F785F041-D315-48B4-AF70-280E26772B64}" sibTransId="{DF26EEDE-E8A1-4822-B62C-573F4E93FD34}"/>
    <dgm:cxn modelId="{35FAEB7F-2357-470D-8971-FC33FB503BB0}" type="presOf" srcId="{5180C471-933B-4578-A811-AB917D90C774}" destId="{0D7AEB32-1A12-4071-8BD0-005303AC8E23}" srcOrd="0" destOrd="0" presId="urn:microsoft.com/office/officeart/2005/8/layout/chevron2"/>
    <dgm:cxn modelId="{B1A04D21-0CD5-496F-9EEE-33A2D94E9978}" type="presOf" srcId="{216DF3C3-AC1C-4A61-B135-5FEA96E73E4F}" destId="{4C437949-3394-400C-872F-8AD081084FDF}" srcOrd="0" destOrd="0" presId="urn:microsoft.com/office/officeart/2005/8/layout/chevron2"/>
    <dgm:cxn modelId="{8C1D3888-271A-4979-9C58-E50037B99B71}" type="presOf" srcId="{12A96BD3-F0D2-428B-AAA4-EC1CC8D82464}" destId="{A56542EC-2104-4DE4-98AF-EC4AD88E0249}" srcOrd="0" destOrd="0" presId="urn:microsoft.com/office/officeart/2005/8/layout/chevron2"/>
    <dgm:cxn modelId="{0089C1C0-3FC0-49FE-9618-93421AFF79F2}" srcId="{216DF3C3-AC1C-4A61-B135-5FEA96E73E4F}" destId="{12A96BD3-F0D2-428B-AAA4-EC1CC8D82464}" srcOrd="0" destOrd="0" parTransId="{DAA99C99-E756-4815-A426-393CEC53FD96}" sibTransId="{635FFCED-9D9B-4988-BD44-F1418D5C6FA1}"/>
    <dgm:cxn modelId="{3BD09FD3-9F58-4DA2-B81A-C93B4AF02ED6}" srcId="{12A96BD3-F0D2-428B-AAA4-EC1CC8D82464}" destId="{5180C471-933B-4578-A811-AB917D90C774}" srcOrd="0" destOrd="0" parTransId="{8397AD9A-BCB8-4FBF-A025-9E8EABD331B4}" sibTransId="{D31A3DEE-758E-4A01-8566-8688BE3A4E13}"/>
    <dgm:cxn modelId="{A64F35BE-225A-4E73-8E9C-93CFBBC303B0}" type="presParOf" srcId="{4C437949-3394-400C-872F-8AD081084FDF}" destId="{7A21B854-F036-4E82-A24F-A95330486C28}" srcOrd="0" destOrd="0" presId="urn:microsoft.com/office/officeart/2005/8/layout/chevron2"/>
    <dgm:cxn modelId="{0DCED257-2D8D-46DA-83E1-6AEB2E00D2FF}" type="presParOf" srcId="{7A21B854-F036-4E82-A24F-A95330486C28}" destId="{A56542EC-2104-4DE4-98AF-EC4AD88E0249}" srcOrd="0" destOrd="0" presId="urn:microsoft.com/office/officeart/2005/8/layout/chevron2"/>
    <dgm:cxn modelId="{6A239906-9D93-4CCB-BB1D-8F2322640583}" type="presParOf" srcId="{7A21B854-F036-4E82-A24F-A95330486C28}" destId="{0D7AEB32-1A12-4071-8BD0-005303AC8E2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6542EC-2104-4DE4-98AF-EC4AD88E0249}">
      <dsp:nvSpPr>
        <dsp:cNvPr id="0" name=""/>
        <dsp:cNvSpPr/>
      </dsp:nvSpPr>
      <dsp:spPr>
        <a:xfrm rot="5400000">
          <a:off x="-333235" y="323568"/>
          <a:ext cx="2307836" cy="1667245"/>
        </a:xfrm>
        <a:prstGeom prst="chevron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accent1">
              <a:alpha val="90000"/>
              <a:hueOff val="0"/>
              <a:satOff val="0"/>
              <a:lumOff val="0"/>
              <a:alphaOff val="0"/>
              <a:shade val="30000"/>
              <a:satMod val="12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u="sng" kern="1200" dirty="0" smtClean="0"/>
            <a:t>Пункт 1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0" kern="1200" dirty="0" smtClean="0">
              <a:solidFill>
                <a:schemeClr val="bg1"/>
              </a:solidFill>
            </a:rPr>
            <a:t>Городской округ/муниципальный район</a:t>
          </a:r>
          <a:endParaRPr lang="ru-RU" sz="1600" b="1" i="0" kern="1200" dirty="0">
            <a:solidFill>
              <a:schemeClr val="bg1"/>
            </a:solidFill>
          </a:endParaRPr>
        </a:p>
      </dsp:txBody>
      <dsp:txXfrm rot="-5400000">
        <a:off x="-12939" y="836896"/>
        <a:ext cx="1667245" cy="640591"/>
      </dsp:txXfrm>
    </dsp:sp>
    <dsp:sp modelId="{0D7AEB32-1A12-4071-8BD0-005303AC8E23}">
      <dsp:nvSpPr>
        <dsp:cNvPr id="0" name=""/>
        <dsp:cNvSpPr/>
      </dsp:nvSpPr>
      <dsp:spPr>
        <a:xfrm rot="5400000">
          <a:off x="5726532" y="-4075881"/>
          <a:ext cx="1500882" cy="965264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 smtClean="0"/>
            <a:t>Пример заполнения для городских округов:</a:t>
          </a:r>
          <a:br>
            <a:rPr lang="ru-RU" sz="2800" kern="1200" dirty="0" smtClean="0"/>
          </a:br>
          <a:r>
            <a:rPr lang="ru-RU" sz="2800" i="1" kern="1200" dirty="0" smtClean="0">
              <a:solidFill>
                <a:srgbClr val="FF0000"/>
              </a:solidFill>
            </a:rPr>
            <a:t>Городской округ Самара</a:t>
          </a:r>
          <a:endParaRPr lang="ru-RU" sz="2800" i="1" kern="1200" dirty="0">
            <a:solidFill>
              <a:srgbClr val="FF0000"/>
            </a:solidFill>
          </a:endParaRPr>
        </a:p>
      </dsp:txBody>
      <dsp:txXfrm rot="-5400000">
        <a:off x="1650650" y="73268"/>
        <a:ext cx="9579381" cy="1354348"/>
      </dsp:txXfrm>
    </dsp:sp>
    <dsp:sp modelId="{0070A0C1-85E0-430F-B83B-B3A58469A572}">
      <dsp:nvSpPr>
        <dsp:cNvPr id="0" name=""/>
        <dsp:cNvSpPr/>
      </dsp:nvSpPr>
      <dsp:spPr>
        <a:xfrm rot="5400000">
          <a:off x="-333235" y="2442741"/>
          <a:ext cx="2307836" cy="1667245"/>
        </a:xfrm>
        <a:prstGeom prst="chevron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20000"/>
                <a:lumMod val="95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0000"/>
                <a:shade val="82000"/>
                <a:satMod val="125000"/>
                <a:lumMod val="74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-20000"/>
            </a:schemeClr>
          </a:solidFill>
          <a:prstDash val="solid"/>
        </a:ln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accent1">
              <a:alpha val="90000"/>
              <a:hueOff val="0"/>
              <a:satOff val="0"/>
              <a:lumOff val="0"/>
              <a:alphaOff val="-20000"/>
              <a:shade val="30000"/>
              <a:satMod val="12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u="sng" kern="1200" dirty="0" smtClean="0"/>
            <a:t>Пункт 2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u="none" kern="1200" dirty="0" smtClean="0"/>
            <a:t>Внутригородской район/поселение</a:t>
          </a:r>
          <a:endParaRPr lang="ru-RU" sz="1400" b="1" i="0" kern="1200" dirty="0">
            <a:solidFill>
              <a:schemeClr val="bg1"/>
            </a:solidFill>
          </a:endParaRPr>
        </a:p>
      </dsp:txBody>
      <dsp:txXfrm rot="-5400000">
        <a:off x="-12939" y="2956069"/>
        <a:ext cx="1667245" cy="640591"/>
      </dsp:txXfrm>
    </dsp:sp>
    <dsp:sp modelId="{D65F84AF-C93C-4336-BB0D-DD32B7296E37}">
      <dsp:nvSpPr>
        <dsp:cNvPr id="0" name=""/>
        <dsp:cNvSpPr/>
      </dsp:nvSpPr>
      <dsp:spPr>
        <a:xfrm rot="5400000">
          <a:off x="5795271" y="-2044400"/>
          <a:ext cx="1500093" cy="983378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-2000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0472" tIns="19685" rIns="19685" bIns="1968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100" kern="1200" dirty="0" smtClean="0"/>
            <a:t>Пример заполнения для внутригородских районов: </a:t>
          </a:r>
          <a:r>
            <a:rPr lang="ru-RU" sz="3100" i="1" kern="1200" dirty="0" smtClean="0">
              <a:solidFill>
                <a:srgbClr val="FF0000"/>
              </a:solidFill>
            </a:rPr>
            <a:t>Ленинский внутригородской район</a:t>
          </a:r>
          <a:endParaRPr lang="ru-RU" sz="3100" i="1" kern="1200" dirty="0">
            <a:solidFill>
              <a:srgbClr val="FF0000"/>
            </a:solidFill>
          </a:endParaRP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3100" kern="1200"/>
        </a:p>
      </dsp:txBody>
      <dsp:txXfrm rot="-5400000">
        <a:off x="1628425" y="2195675"/>
        <a:ext cx="9760557" cy="1353635"/>
      </dsp:txXfrm>
    </dsp:sp>
    <dsp:sp modelId="{3CACD1CD-6939-462D-9162-99EE18E06F66}">
      <dsp:nvSpPr>
        <dsp:cNvPr id="0" name=""/>
        <dsp:cNvSpPr/>
      </dsp:nvSpPr>
      <dsp:spPr>
        <a:xfrm rot="5400000">
          <a:off x="-333235" y="4561914"/>
          <a:ext cx="2307836" cy="1667245"/>
        </a:xfrm>
        <a:prstGeom prst="chevron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40000"/>
                <a:lumMod val="95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shade val="82000"/>
                <a:satMod val="125000"/>
                <a:lumMod val="74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accent1">
              <a:alpha val="90000"/>
              <a:hueOff val="0"/>
              <a:satOff val="0"/>
              <a:lumOff val="0"/>
              <a:alphaOff val="-40000"/>
              <a:shade val="30000"/>
              <a:satMod val="12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u="sng" kern="1200" dirty="0" smtClean="0"/>
            <a:t>Пункт 3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u="none" kern="1200" dirty="0" smtClean="0"/>
            <a:t>Населенный пункт</a:t>
          </a:r>
          <a:endParaRPr lang="ru-RU" sz="1400" b="1" i="0" kern="1200" dirty="0">
            <a:solidFill>
              <a:schemeClr val="bg1"/>
            </a:solidFill>
          </a:endParaRPr>
        </a:p>
      </dsp:txBody>
      <dsp:txXfrm rot="-5400000">
        <a:off x="-12939" y="5075242"/>
        <a:ext cx="1667245" cy="640591"/>
      </dsp:txXfrm>
    </dsp:sp>
    <dsp:sp modelId="{2CE09682-2350-411F-B76D-AB9200914F3C}">
      <dsp:nvSpPr>
        <dsp:cNvPr id="0" name=""/>
        <dsp:cNvSpPr/>
      </dsp:nvSpPr>
      <dsp:spPr>
        <a:xfrm rot="5400000">
          <a:off x="5795271" y="74772"/>
          <a:ext cx="1500093" cy="983378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0472" tIns="19685" rIns="19685" bIns="1968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3100" i="1" kern="1200" dirty="0">
            <a:solidFill>
              <a:srgbClr val="FF0000"/>
            </a:solidFill>
          </a:endParaRP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3100" kern="1200" dirty="0"/>
        </a:p>
      </dsp:txBody>
      <dsp:txXfrm rot="-5400000">
        <a:off x="1628425" y="4314848"/>
        <a:ext cx="9760557" cy="13536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6542EC-2104-4DE4-98AF-EC4AD88E0249}">
      <dsp:nvSpPr>
        <dsp:cNvPr id="0" name=""/>
        <dsp:cNvSpPr/>
      </dsp:nvSpPr>
      <dsp:spPr>
        <a:xfrm rot="5400000">
          <a:off x="-1158512" y="1158512"/>
          <a:ext cx="5616624" cy="3299600"/>
        </a:xfrm>
        <a:prstGeom prst="chevron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accent1">
              <a:alpha val="90000"/>
              <a:hueOff val="0"/>
              <a:satOff val="0"/>
              <a:lumOff val="0"/>
              <a:alphaOff val="0"/>
              <a:shade val="30000"/>
              <a:satMod val="12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u="sng" kern="1200" dirty="0" smtClean="0"/>
            <a:t>Пункт 4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u="none" kern="1200" dirty="0" smtClean="0"/>
            <a:t>Адрес или географические координаты объекта общественной инфраструктуры</a:t>
          </a:r>
          <a:endParaRPr lang="ru-RU" sz="2400" b="1" u="none" kern="1200" dirty="0"/>
        </a:p>
      </dsp:txBody>
      <dsp:txXfrm rot="-5400000">
        <a:off x="0" y="1649800"/>
        <a:ext cx="3299600" cy="2317024"/>
      </dsp:txXfrm>
    </dsp:sp>
    <dsp:sp modelId="{0D7AEB32-1A12-4071-8BD0-005303AC8E23}">
      <dsp:nvSpPr>
        <dsp:cNvPr id="0" name=""/>
        <dsp:cNvSpPr/>
      </dsp:nvSpPr>
      <dsp:spPr>
        <a:xfrm rot="5400000">
          <a:off x="3771733" y="-491287"/>
          <a:ext cx="3966824" cy="494939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8920" tIns="22225" rIns="22225" bIns="22225" numCol="1" spcCol="1270" anchor="ctr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500" i="1" kern="1200" dirty="0" smtClean="0">
              <a:solidFill>
                <a:srgbClr val="FF0000"/>
              </a:solidFill>
            </a:rPr>
            <a:t>Земельные участки около домов ул. Полевая, д.1-2; ул. Советская, 127; ул. Красноармейская, 51.</a:t>
          </a:r>
          <a:endParaRPr lang="ru-RU" sz="3500" i="1" kern="1200" dirty="0">
            <a:solidFill>
              <a:srgbClr val="FF0000"/>
            </a:solidFill>
          </a:endParaRPr>
        </a:p>
      </dsp:txBody>
      <dsp:txXfrm rot="-5400000">
        <a:off x="3280446" y="193644"/>
        <a:ext cx="4755755" cy="357953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6542EC-2104-4DE4-98AF-EC4AD88E0249}">
      <dsp:nvSpPr>
        <dsp:cNvPr id="0" name=""/>
        <dsp:cNvSpPr/>
      </dsp:nvSpPr>
      <dsp:spPr>
        <a:xfrm rot="5400000">
          <a:off x="-1158512" y="1158512"/>
          <a:ext cx="5616624" cy="3299600"/>
        </a:xfrm>
        <a:prstGeom prst="chevron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accent1">
              <a:alpha val="90000"/>
              <a:hueOff val="0"/>
              <a:satOff val="0"/>
              <a:lumOff val="0"/>
              <a:alphaOff val="0"/>
              <a:shade val="30000"/>
              <a:satMod val="12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u="sng" kern="1200" dirty="0" smtClean="0"/>
            <a:t>Пункт 5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u="none" kern="1200" dirty="0" smtClean="0"/>
            <a:t>Наименование проекта</a:t>
          </a:r>
          <a:endParaRPr lang="ru-RU" sz="2400" b="1" u="none" kern="1200" dirty="0"/>
        </a:p>
      </dsp:txBody>
      <dsp:txXfrm rot="-5400000">
        <a:off x="0" y="1649800"/>
        <a:ext cx="3299600" cy="2317024"/>
      </dsp:txXfrm>
    </dsp:sp>
    <dsp:sp modelId="{0D7AEB32-1A12-4071-8BD0-005303AC8E23}">
      <dsp:nvSpPr>
        <dsp:cNvPr id="0" name=""/>
        <dsp:cNvSpPr/>
      </dsp:nvSpPr>
      <dsp:spPr>
        <a:xfrm rot="5400000">
          <a:off x="3771733" y="-491287"/>
          <a:ext cx="3966824" cy="494939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8920" tIns="22225" rIns="22225" bIns="22225" numCol="1" spcCol="1270" anchor="ctr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500" i="1" kern="1200" dirty="0" smtClean="0">
              <a:solidFill>
                <a:srgbClr val="FF0000"/>
              </a:solidFill>
            </a:rPr>
            <a:t>Установка детских и спортивных площадок </a:t>
          </a:r>
          <a:endParaRPr lang="ru-RU" sz="3500" i="1" kern="1200" dirty="0">
            <a:solidFill>
              <a:srgbClr val="FF0000"/>
            </a:solidFill>
          </a:endParaRPr>
        </a:p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500" i="1" kern="1200" dirty="0" smtClean="0">
              <a:solidFill>
                <a:srgbClr val="FF0000"/>
              </a:solidFill>
            </a:rPr>
            <a:t>Благоустройство парка Победы</a:t>
          </a:r>
          <a:endParaRPr lang="ru-RU" sz="3500" i="1" kern="1200" dirty="0">
            <a:solidFill>
              <a:srgbClr val="FF0000"/>
            </a:solidFill>
          </a:endParaRPr>
        </a:p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500" i="1" kern="1200" dirty="0" smtClean="0">
              <a:solidFill>
                <a:srgbClr val="FF0000"/>
              </a:solidFill>
            </a:rPr>
            <a:t>«Алиса в стране чудес»</a:t>
          </a:r>
          <a:endParaRPr lang="ru-RU" sz="3500" i="1" kern="1200" dirty="0">
            <a:solidFill>
              <a:srgbClr val="FF0000"/>
            </a:solidFill>
          </a:endParaRPr>
        </a:p>
      </dsp:txBody>
      <dsp:txXfrm rot="-5400000">
        <a:off x="3280446" y="193644"/>
        <a:ext cx="4755755" cy="357953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6542EC-2104-4DE4-98AF-EC4AD88E0249}">
      <dsp:nvSpPr>
        <dsp:cNvPr id="0" name=""/>
        <dsp:cNvSpPr/>
      </dsp:nvSpPr>
      <dsp:spPr>
        <a:xfrm rot="5400000">
          <a:off x="-845163" y="884601"/>
          <a:ext cx="5897342" cy="4128139"/>
        </a:xfrm>
        <a:prstGeom prst="chevron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accent1">
              <a:alpha val="90000"/>
              <a:hueOff val="0"/>
              <a:satOff val="0"/>
              <a:lumOff val="0"/>
              <a:alphaOff val="0"/>
              <a:shade val="30000"/>
              <a:satMod val="12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u="sng" kern="1200" dirty="0" smtClean="0"/>
            <a:t>Пункт 6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u="none" kern="1200" dirty="0" smtClean="0"/>
            <a:t>Краткое описание проекта</a:t>
          </a:r>
          <a:endParaRPr lang="ru-RU" sz="2400" b="1" u="none" kern="1200" dirty="0"/>
        </a:p>
      </dsp:txBody>
      <dsp:txXfrm rot="-5400000">
        <a:off x="39439" y="2064070"/>
        <a:ext cx="4128139" cy="1769203"/>
      </dsp:txXfrm>
    </dsp:sp>
    <dsp:sp modelId="{0D7AEB32-1A12-4071-8BD0-005303AC8E23}">
      <dsp:nvSpPr>
        <dsp:cNvPr id="0" name=""/>
        <dsp:cNvSpPr/>
      </dsp:nvSpPr>
      <dsp:spPr>
        <a:xfrm rot="5400000">
          <a:off x="5597298" y="-1418371"/>
          <a:ext cx="4703195" cy="754433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8920" tIns="22225" rIns="22225" bIns="22225" numCol="1" spcCol="1270" anchor="ctr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3500" i="1" kern="1200" dirty="0">
            <a:solidFill>
              <a:schemeClr val="accent6"/>
            </a:solidFill>
          </a:endParaRPr>
        </a:p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500" i="1" kern="1200" dirty="0" smtClean="0">
              <a:solidFill>
                <a:schemeClr val="accent6"/>
              </a:solidFill>
            </a:rPr>
            <a:t>В парке будут обустроены </a:t>
          </a:r>
          <a:r>
            <a:rPr lang="ru-RU" sz="3500" i="1" kern="1200" dirty="0">
              <a:solidFill>
                <a:schemeClr val="accent6"/>
              </a:solidFill>
            </a:rPr>
            <a:t>асфальтированные дорожки, установлена детская </a:t>
          </a:r>
          <a:r>
            <a:rPr lang="ru-RU" sz="3500" i="1" kern="1200" dirty="0" smtClean="0">
              <a:solidFill>
                <a:schemeClr val="accent6"/>
              </a:solidFill>
            </a:rPr>
            <a:t>площадка, </a:t>
          </a:r>
          <a:r>
            <a:rPr lang="ru-RU" sz="3500" i="1" kern="1200" dirty="0">
              <a:solidFill>
                <a:schemeClr val="accent6"/>
              </a:solidFill>
            </a:rPr>
            <a:t>тренажеры, скамейки,  </a:t>
          </a:r>
          <a:r>
            <a:rPr lang="ru-RU" sz="3500" i="1" kern="1200" dirty="0" smtClean="0">
              <a:solidFill>
                <a:schemeClr val="accent6"/>
              </a:solidFill>
            </a:rPr>
            <a:t>новая </a:t>
          </a:r>
          <a:r>
            <a:rPr lang="ru-RU" sz="3500" i="1" kern="1200" dirty="0">
              <a:solidFill>
                <a:schemeClr val="accent6"/>
              </a:solidFill>
            </a:rPr>
            <a:t>изгородь, урны для мусора и оформлена арка с названием </a:t>
          </a:r>
          <a:r>
            <a:rPr lang="ru-RU" sz="3500" i="1" kern="1200" dirty="0" smtClean="0">
              <a:solidFill>
                <a:schemeClr val="accent6"/>
              </a:solidFill>
            </a:rPr>
            <a:t>парка</a:t>
          </a:r>
          <a:endParaRPr lang="ru-RU" sz="3500" i="1" kern="1200" dirty="0">
            <a:solidFill>
              <a:schemeClr val="accent6"/>
            </a:solidFill>
          </a:endParaRPr>
        </a:p>
      </dsp:txBody>
      <dsp:txXfrm rot="-5400000">
        <a:off x="4176728" y="231791"/>
        <a:ext cx="7314746" cy="424401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6542EC-2104-4DE4-98AF-EC4AD88E0249}">
      <dsp:nvSpPr>
        <dsp:cNvPr id="0" name=""/>
        <dsp:cNvSpPr/>
      </dsp:nvSpPr>
      <dsp:spPr>
        <a:xfrm rot="5400000">
          <a:off x="-1158512" y="1158512"/>
          <a:ext cx="5616624" cy="3299600"/>
        </a:xfrm>
        <a:prstGeom prst="chevron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accent1">
              <a:alpha val="90000"/>
              <a:hueOff val="0"/>
              <a:satOff val="0"/>
              <a:lumOff val="0"/>
              <a:alphaOff val="0"/>
              <a:shade val="30000"/>
              <a:satMod val="12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u="sng" kern="1200" dirty="0" smtClean="0"/>
            <a:t>Пункт 7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u="none" kern="1200" dirty="0" smtClean="0"/>
            <a:t>Проблема, на решение которой направлен проект</a:t>
          </a:r>
          <a:endParaRPr lang="ru-RU" sz="2400" b="1" u="none" kern="1200" dirty="0"/>
        </a:p>
      </dsp:txBody>
      <dsp:txXfrm rot="-5400000">
        <a:off x="0" y="1649800"/>
        <a:ext cx="3299600" cy="2317024"/>
      </dsp:txXfrm>
    </dsp:sp>
    <dsp:sp modelId="{0D7AEB32-1A12-4071-8BD0-005303AC8E23}">
      <dsp:nvSpPr>
        <dsp:cNvPr id="0" name=""/>
        <dsp:cNvSpPr/>
      </dsp:nvSpPr>
      <dsp:spPr>
        <a:xfrm rot="5400000">
          <a:off x="3771733" y="-491287"/>
          <a:ext cx="3966824" cy="494939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200" i="1" kern="1200" dirty="0" err="1" smtClean="0">
              <a:solidFill>
                <a:schemeClr val="accent6"/>
              </a:solidFill>
            </a:rPr>
            <a:t>Неудовлетворитель-ное</a:t>
          </a:r>
          <a:r>
            <a:rPr lang="ru-RU" sz="3200" i="1" kern="1200" dirty="0" smtClean="0">
              <a:solidFill>
                <a:schemeClr val="accent6"/>
              </a:solidFill>
            </a:rPr>
            <a:t>  состояние  сквера: отсутствие мест для отдыха, урн для мусора, детской площадки</a:t>
          </a:r>
          <a:endParaRPr lang="ru-RU" sz="3200" i="1" kern="1200" dirty="0">
            <a:solidFill>
              <a:schemeClr val="accent6"/>
            </a:solidFill>
          </a:endParaRPr>
        </a:p>
      </dsp:txBody>
      <dsp:txXfrm rot="-5400000">
        <a:off x="3280446" y="193644"/>
        <a:ext cx="4755755" cy="357953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6542EC-2104-4DE4-98AF-EC4AD88E0249}">
      <dsp:nvSpPr>
        <dsp:cNvPr id="0" name=""/>
        <dsp:cNvSpPr/>
      </dsp:nvSpPr>
      <dsp:spPr>
        <a:xfrm rot="5400000">
          <a:off x="-1009771" y="2161918"/>
          <a:ext cx="5671414" cy="2211700"/>
        </a:xfrm>
        <a:prstGeom prst="chevron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accent1">
              <a:alpha val="90000"/>
              <a:hueOff val="0"/>
              <a:satOff val="0"/>
              <a:lumOff val="0"/>
              <a:alphaOff val="0"/>
              <a:shade val="30000"/>
              <a:satMod val="12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u="sng" kern="1200" dirty="0" smtClean="0"/>
            <a:t>Пункт 8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u="none" kern="1200" dirty="0" smtClean="0"/>
            <a:t>Обоснование социальной значимости общественного проекта</a:t>
          </a:r>
          <a:endParaRPr lang="ru-RU" sz="2400" b="1" u="none" kern="1200" dirty="0"/>
        </a:p>
      </dsp:txBody>
      <dsp:txXfrm rot="-5400000">
        <a:off x="720086" y="1537911"/>
        <a:ext cx="2211700" cy="3459714"/>
      </dsp:txXfrm>
    </dsp:sp>
    <dsp:sp modelId="{0D7AEB32-1A12-4071-8BD0-005303AC8E23}">
      <dsp:nvSpPr>
        <dsp:cNvPr id="0" name=""/>
        <dsp:cNvSpPr/>
      </dsp:nvSpPr>
      <dsp:spPr>
        <a:xfrm rot="5400000">
          <a:off x="4728358" y="-1343991"/>
          <a:ext cx="5292600" cy="884468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i="1" kern="1200" dirty="0" smtClean="0">
              <a:solidFill>
                <a:srgbClr val="FF0000"/>
              </a:solidFill>
            </a:rPr>
            <a:t>Поставив ограждения вдоль домов, тем самым будет создано препятствие для заезда машин на территорию сквера. Заменив полностью асфальтовое покрытие и установив детскую площадку, сквер привлечет на свою территорию родителей с детьми дошкольного и младшего школьного возраста. Установив спортивную площадку дети и взрослые смогут не только заниматься спортом на свежем воздухе, но и активно принимать участие в сдаче норм ГТО. Восстановив лавочки и освещение, сквер смогут посещать не только дети и родители, но и люди пожилого возраста для прогулок в дневное и вечернее время. Восстановив клумбы и озеленив территорию, мы вернем красоту сквера, создадим условия для комфортного проживания населения, повысим позитивное отношение к Администрации района, города и губернии жителей микрорайона.</a:t>
          </a:r>
          <a:endParaRPr lang="ru-RU" sz="2000" i="1" kern="1200" dirty="0">
            <a:solidFill>
              <a:srgbClr val="FF0000"/>
            </a:solidFill>
          </a:endParaRP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i="1" kern="1200" dirty="0" smtClean="0">
              <a:solidFill>
                <a:srgbClr val="FF0000"/>
              </a:solidFill>
            </a:rPr>
            <a:t>Ученики школы и подростковых клубов смогут проводить на территории сквера занятия физической культуры, зарядки, веселые старты, соревнования. Появится возможность проводить общественно-значимые мероприятия микрорайона.</a:t>
          </a:r>
          <a:endParaRPr lang="ru-RU" sz="2000" i="1" kern="1200" dirty="0">
            <a:solidFill>
              <a:srgbClr val="FF0000"/>
            </a:solidFill>
          </a:endParaRPr>
        </a:p>
      </dsp:txBody>
      <dsp:txXfrm rot="-5400000">
        <a:off x="2952317" y="690413"/>
        <a:ext cx="8586321" cy="477587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6542EC-2104-4DE4-98AF-EC4AD88E0249}">
      <dsp:nvSpPr>
        <dsp:cNvPr id="0" name=""/>
        <dsp:cNvSpPr/>
      </dsp:nvSpPr>
      <dsp:spPr>
        <a:xfrm rot="5400000">
          <a:off x="-1153029" y="1158512"/>
          <a:ext cx="5605659" cy="3299600"/>
        </a:xfrm>
        <a:prstGeom prst="chevron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accent1">
              <a:alpha val="90000"/>
              <a:hueOff val="0"/>
              <a:satOff val="0"/>
              <a:lumOff val="0"/>
              <a:alphaOff val="0"/>
              <a:shade val="30000"/>
              <a:satMod val="12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u="sng" kern="1200" dirty="0" smtClean="0"/>
            <a:t>Пункт 9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u="none" kern="1200" dirty="0" smtClean="0"/>
            <a:t>Статус проекта</a:t>
          </a:r>
          <a:endParaRPr lang="ru-RU" sz="2400" b="1" u="none" kern="1200" dirty="0"/>
        </a:p>
      </dsp:txBody>
      <dsp:txXfrm rot="-5400000">
        <a:off x="1" y="1655282"/>
        <a:ext cx="3299600" cy="2306059"/>
      </dsp:txXfrm>
    </dsp:sp>
    <dsp:sp modelId="{0D7AEB32-1A12-4071-8BD0-005303AC8E23}">
      <dsp:nvSpPr>
        <dsp:cNvPr id="0" name=""/>
        <dsp:cNvSpPr/>
      </dsp:nvSpPr>
      <dsp:spPr>
        <a:xfrm rot="5400000">
          <a:off x="3796370" y="-491287"/>
          <a:ext cx="3955859" cy="494939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b="0" i="1" kern="1200" dirty="0" smtClean="0">
              <a:solidFill>
                <a:schemeClr val="accent6"/>
              </a:solidFill>
            </a:rPr>
            <a:t>На дворовой территории многоквартирных домов или домовладений</a:t>
          </a:r>
          <a:endParaRPr lang="ru-RU" sz="2800" b="0" i="1" kern="1200" dirty="0">
            <a:solidFill>
              <a:schemeClr val="accent6"/>
            </a:solidFill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b="0" i="1" kern="1200" dirty="0" smtClean="0">
              <a:solidFill>
                <a:schemeClr val="accent6"/>
              </a:solidFill>
            </a:rPr>
            <a:t>Вне дворовой территории многоквартирных домов или домовладений</a:t>
          </a:r>
          <a:endParaRPr lang="ru-RU" sz="2800" b="0" i="1" kern="1200" dirty="0">
            <a:solidFill>
              <a:schemeClr val="accent6"/>
            </a:solidFill>
          </a:endParaRPr>
        </a:p>
      </dsp:txBody>
      <dsp:txXfrm rot="-5400000">
        <a:off x="3299601" y="198591"/>
        <a:ext cx="4756290" cy="35696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47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847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D7DC8236-AFC1-4E8B-A34C-2E991D528EC8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801"/>
            <a:ext cx="2971800" cy="49847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8801"/>
            <a:ext cx="2971800" cy="49847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A211204A-1A2A-46AB-A4D2-7C44FF7C1D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23971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7512C1C8-D27F-4230-B717-3D64A2FF6672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5" rIns="91430" bIns="4571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</p:spPr>
        <p:txBody>
          <a:bodyPr vert="horz" lIns="91430" tIns="45715" rIns="91430" bIns="45715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0DF07CAF-CDDF-4C4D-BF3B-9E0123ABDD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6150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44500" y="1243013"/>
            <a:ext cx="5969000" cy="335756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07CAF-CDDF-4C4D-BF3B-9E0123ABDD71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33921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44500" y="1243013"/>
            <a:ext cx="5969000" cy="335756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07CAF-CDDF-4C4D-BF3B-9E0123ABDD71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8997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44500" y="1243013"/>
            <a:ext cx="5969000" cy="335756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07CAF-CDDF-4C4D-BF3B-9E0123ABDD71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2378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5060" y="5052546"/>
            <a:ext cx="7516013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F888-190B-4A4B-B67D-C1B8D0CE389F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60D3-3068-48F6-9EEE-915F2E83370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0109" y="3132290"/>
            <a:ext cx="9567135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40000" y="731519"/>
            <a:ext cx="85344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F888-190B-4A4B-B67D-C1B8D0CE389F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60D3-3068-48F6-9EEE-915F2E8337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8344" y="376518"/>
            <a:ext cx="27432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32151" y="731520"/>
            <a:ext cx="6439049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F888-190B-4A4B-B67D-C1B8D0CE389F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60D3-3068-48F6-9EEE-915F2E8337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F888-190B-4A4B-B67D-C1B8D0CE389F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60D3-3068-48F6-9EEE-915F2E83370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0927" y="2172648"/>
            <a:ext cx="7955555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6584" y="4607511"/>
            <a:ext cx="7960659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F888-190B-4A4B-B67D-C1B8D0CE389F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60D3-3068-48F6-9EEE-915F2E8337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F888-190B-4A4B-B67D-C1B8D0CE389F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60D3-3068-48F6-9EEE-915F2E83370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23999" y="731519"/>
            <a:ext cx="4462272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731520"/>
            <a:ext cx="4462272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1929" y="1400327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403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1399032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F888-190B-4A4B-B67D-C1B8D0CE389F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60D3-3068-48F6-9EEE-915F2E83370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F888-190B-4A4B-B67D-C1B8D0CE389F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60D3-3068-48F6-9EEE-915F2E8337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F888-190B-4A4B-B67D-C1B8D0CE389F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60D3-3068-48F6-9EEE-915F2E8337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794" y="2209801"/>
            <a:ext cx="4848113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4688" y="731520"/>
            <a:ext cx="5356113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4354" y="3497802"/>
            <a:ext cx="4518213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F888-190B-4A4B-B67D-C1B8D0CE389F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60D3-3068-48F6-9EEE-915F2E8337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66900" y="1143000"/>
            <a:ext cx="54864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Чтобы добавить рисунок, перетащите его на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516" y="1010486"/>
            <a:ext cx="4925485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F888-190B-4A4B-B67D-C1B8D0CE389F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60D3-3068-48F6-9EEE-915F2E83370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691" y="4464421"/>
            <a:ext cx="8511384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12192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91053" y="4372168"/>
            <a:ext cx="86833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2260"/>
            <a:ext cx="85344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00" y="6172201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EA9F888-190B-4A4B-B67D-C1B8D0CE389F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172201"/>
            <a:ext cx="4470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0000" y="6172201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46D60D3-3068-48F6-9EEE-915F2E83370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wipe/>
  </p:transition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19736" y="3068960"/>
            <a:ext cx="7643866" cy="2536138"/>
          </a:xfrm>
        </p:spPr>
        <p:txBody>
          <a:bodyPr>
            <a:noAutofit/>
          </a:bodyPr>
          <a:lstStyle/>
          <a:p>
            <a:pPr algn="r">
              <a:spcBef>
                <a:spcPts val="0"/>
              </a:spcBef>
            </a:pPr>
            <a:r>
              <a:rPr lang="ru-RU" sz="28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</a:rPr>
              <a:t>ЗАПОЛНЕНИЕ ЗАЯВКИ НА УЧАСТИЕ В КОНКУРСНОМ ОТБОРЕ ОБЩЕСТВЕННЫХ ПРОЕКТОВ </a:t>
            </a:r>
          </a:p>
          <a:p>
            <a:pPr algn="r">
              <a:spcBef>
                <a:spcPts val="0"/>
              </a:spcBef>
            </a:pPr>
            <a:r>
              <a:rPr lang="ru-RU" sz="28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</a:rPr>
              <a:t>ПО ГОСУДАРСТВЕННОЙ ПРОГРАММЕ САМАРСКОЙ ОБЛАСТИ «ПОДДЕРЖКА ИНИЦИАТИВ НАСЕЛЕНИЯ МУНИЦИПАЛЬНЫХ ОБРАЗОВАНИЙ </a:t>
            </a:r>
          </a:p>
          <a:p>
            <a:pPr algn="r">
              <a:spcBef>
                <a:spcPts val="0"/>
              </a:spcBef>
            </a:pPr>
            <a:r>
              <a:rPr lang="ru-RU" sz="28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</a:rPr>
              <a:t>В САМАРСКОЙ ОБЛАСТИ» НА 2017 – 2025 ГОДЫ</a:t>
            </a:r>
          </a:p>
          <a:p>
            <a:endParaRPr lang="ru-RU" sz="1400" dirty="0">
              <a:solidFill>
                <a:srgbClr val="00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359696" y="1988840"/>
            <a:ext cx="8072462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itchFamily="34" charset="0"/>
              </a:rPr>
              <a:t>Ассоциация </a:t>
            </a:r>
          </a:p>
          <a:p>
            <a:pPr algn="r"/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itchFamily="34" charset="0"/>
              </a:rPr>
              <a:t>«Совет муниципальных образований Самарской области»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6" y="0"/>
            <a:ext cx="1874965" cy="1874965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47328" y="116632"/>
            <a:ext cx="12144672" cy="5760640"/>
            <a:chOff x="11" y="548680"/>
            <a:chExt cx="9044400" cy="4504649"/>
          </a:xfrm>
        </p:grpSpPr>
        <p:sp>
          <p:nvSpPr>
            <p:cNvPr id="7" name="Полилиния 6"/>
            <p:cNvSpPr/>
            <p:nvPr/>
          </p:nvSpPr>
          <p:spPr>
            <a:xfrm>
              <a:off x="11" y="548680"/>
              <a:ext cx="2195725" cy="3603091"/>
            </a:xfrm>
            <a:custGeom>
              <a:avLst/>
              <a:gdLst>
                <a:gd name="connsiteX0" fmla="*/ 0 w 3027019"/>
                <a:gd name="connsiteY0" fmla="*/ 0 h 1947065"/>
                <a:gd name="connsiteX1" fmla="*/ 2053487 w 3027019"/>
                <a:gd name="connsiteY1" fmla="*/ 0 h 1947065"/>
                <a:gd name="connsiteX2" fmla="*/ 3027019 w 3027019"/>
                <a:gd name="connsiteY2" fmla="*/ 973533 h 1947065"/>
                <a:gd name="connsiteX3" fmla="*/ 2053487 w 3027019"/>
                <a:gd name="connsiteY3" fmla="*/ 1947065 h 1947065"/>
                <a:gd name="connsiteX4" fmla="*/ 0 w 3027019"/>
                <a:gd name="connsiteY4" fmla="*/ 1947065 h 1947065"/>
                <a:gd name="connsiteX5" fmla="*/ 973533 w 3027019"/>
                <a:gd name="connsiteY5" fmla="*/ 973533 h 1947065"/>
                <a:gd name="connsiteX6" fmla="*/ 0 w 3027019"/>
                <a:gd name="connsiteY6" fmla="*/ 0 h 19470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027019" h="1947065">
                  <a:moveTo>
                    <a:pt x="3027019" y="0"/>
                  </a:moveTo>
                  <a:lnTo>
                    <a:pt x="3027019" y="1320861"/>
                  </a:lnTo>
                  <a:lnTo>
                    <a:pt x="1513509" y="1947065"/>
                  </a:lnTo>
                  <a:lnTo>
                    <a:pt x="0" y="1320861"/>
                  </a:lnTo>
                  <a:lnTo>
                    <a:pt x="0" y="0"/>
                  </a:lnTo>
                  <a:lnTo>
                    <a:pt x="1513509" y="626204"/>
                  </a:lnTo>
                  <a:lnTo>
                    <a:pt x="3027019" y="0"/>
                  </a:ln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241" tIns="988773" rIns="15239" bIns="988772" numCol="1" spcCol="1270" anchor="ctr" anchorCtr="0">
              <a:noAutofit/>
            </a:bodyPr>
            <a:lstStyle/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b="1" u="sng" dirty="0"/>
                <a:t>Пункт 10</a:t>
              </a:r>
            </a:p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b="1" dirty="0"/>
                <a:t>Направление реализации проекта </a:t>
              </a:r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2195737" y="792175"/>
              <a:ext cx="6848674" cy="4261154"/>
            </a:xfrm>
            <a:custGeom>
              <a:avLst/>
              <a:gdLst>
                <a:gd name="connsiteX0" fmla="*/ 724829 w 4348885"/>
                <a:gd name="connsiteY0" fmla="*/ 0 h 6848674"/>
                <a:gd name="connsiteX1" fmla="*/ 3624056 w 4348885"/>
                <a:gd name="connsiteY1" fmla="*/ 0 h 6848674"/>
                <a:gd name="connsiteX2" fmla="*/ 4348885 w 4348885"/>
                <a:gd name="connsiteY2" fmla="*/ 724829 h 6848674"/>
                <a:gd name="connsiteX3" fmla="*/ 4348885 w 4348885"/>
                <a:gd name="connsiteY3" fmla="*/ 6848674 h 6848674"/>
                <a:gd name="connsiteX4" fmla="*/ 4348885 w 4348885"/>
                <a:gd name="connsiteY4" fmla="*/ 6848674 h 6848674"/>
                <a:gd name="connsiteX5" fmla="*/ 0 w 4348885"/>
                <a:gd name="connsiteY5" fmla="*/ 6848674 h 6848674"/>
                <a:gd name="connsiteX6" fmla="*/ 0 w 4348885"/>
                <a:gd name="connsiteY6" fmla="*/ 6848674 h 6848674"/>
                <a:gd name="connsiteX7" fmla="*/ 0 w 4348885"/>
                <a:gd name="connsiteY7" fmla="*/ 724829 h 6848674"/>
                <a:gd name="connsiteX8" fmla="*/ 724829 w 4348885"/>
                <a:gd name="connsiteY8" fmla="*/ 0 h 6848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348885" h="6848674">
                  <a:moveTo>
                    <a:pt x="4348885" y="1141470"/>
                  </a:moveTo>
                  <a:lnTo>
                    <a:pt x="4348885" y="5707204"/>
                  </a:lnTo>
                  <a:cubicBezTo>
                    <a:pt x="4348885" y="6337620"/>
                    <a:pt x="4142818" y="6848673"/>
                    <a:pt x="3888621" y="6848673"/>
                  </a:cubicBezTo>
                  <a:lnTo>
                    <a:pt x="0" y="6848673"/>
                  </a:lnTo>
                  <a:lnTo>
                    <a:pt x="0" y="6848673"/>
                  </a:lnTo>
                  <a:lnTo>
                    <a:pt x="0" y="1"/>
                  </a:lnTo>
                  <a:lnTo>
                    <a:pt x="0" y="1"/>
                  </a:lnTo>
                  <a:lnTo>
                    <a:pt x="3888621" y="1"/>
                  </a:lnTo>
                  <a:cubicBezTo>
                    <a:pt x="4142818" y="1"/>
                    <a:pt x="4348885" y="511054"/>
                    <a:pt x="4348885" y="1141470"/>
                  </a:cubicBez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" tIns="212295" rIns="212295" bIns="219916" numCol="1" spcCol="1270" anchor="ctr" anchorCtr="1">
              <a:noAutofit/>
            </a:bodyPr>
            <a:lstStyle/>
            <a:p>
              <a:pPr marL="114300" lvl="1" indent="-114300" algn="just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1200" b="1" i="1" dirty="0">
                  <a:solidFill>
                    <a:srgbClr val="FF0000"/>
                  </a:solidFill>
                </a:rPr>
                <a:t>организация водоснабжения населения и (или) водоотведения;</a:t>
              </a:r>
            </a:p>
            <a:p>
              <a:pPr marL="114300" lvl="1" indent="-114300" algn="just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1200" b="1" i="1" dirty="0">
                  <a:solidFill>
                    <a:srgbClr val="FF0000"/>
                  </a:solidFill>
                </a:rPr>
                <a:t>дорожная деятельность в отношении дорог местного значения, ремонт (капитальный ремонт) </a:t>
              </a:r>
              <a:r>
                <a:rPr lang="ru-RU" sz="1200" b="1" i="1" dirty="0" smtClean="0">
                  <a:solidFill>
                    <a:srgbClr val="FF0000"/>
                  </a:solidFill>
                </a:rPr>
                <a:t>дорог</a:t>
              </a:r>
            </a:p>
            <a:p>
              <a:pPr marL="114300" lvl="1" indent="-114300" algn="just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1200" b="1" i="1" dirty="0" smtClean="0">
                  <a:solidFill>
                    <a:srgbClr val="FF0000"/>
                  </a:solidFill>
                </a:rPr>
                <a:t> </a:t>
              </a:r>
              <a:r>
                <a:rPr lang="ru-RU" sz="1200" b="1" i="1" dirty="0">
                  <a:solidFill>
                    <a:srgbClr val="FF0000"/>
                  </a:solidFill>
                </a:rPr>
                <a:t>дворовых территорий многоквартирных домов населенных пунктов, проездов к ним;</a:t>
              </a:r>
            </a:p>
            <a:p>
              <a:pPr marL="114300" lvl="1" indent="-114300" algn="just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1200" b="1" i="1" dirty="0">
                  <a:solidFill>
                    <a:srgbClr val="FF0000"/>
                  </a:solidFill>
                </a:rPr>
                <a:t>обеспечение первичных мер пожарной безопасности;</a:t>
              </a:r>
            </a:p>
            <a:p>
              <a:pPr marL="114300" lvl="1" indent="-114300" algn="just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1200" b="1" i="1" dirty="0">
                  <a:solidFill>
                    <a:srgbClr val="FF0000"/>
                  </a:solidFill>
                </a:rPr>
                <a:t>сохранение объектов культурного наследия (памятников истории и культуры);</a:t>
              </a:r>
            </a:p>
            <a:p>
              <a:pPr marL="114300" lvl="1" indent="-114300" algn="just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1200" b="1" i="1" dirty="0">
                  <a:solidFill>
                    <a:srgbClr val="FF0000"/>
                  </a:solidFill>
                </a:rPr>
                <a:t>освещение улиц, размещение (восстановление) фонтанов, декоративных водоемов и (или) объектов монументального искусства на территориях общего пользования, воспроизводство городских лесов, озеленение территории, размещение малых архитектурных форм;</a:t>
              </a:r>
            </a:p>
            <a:p>
              <a:pPr marL="114300" lvl="1" indent="-114300" algn="just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1200" b="1" i="1" dirty="0">
                  <a:solidFill>
                    <a:srgbClr val="FF0000"/>
                  </a:solidFill>
                </a:rPr>
                <a:t>размещение площадок для игр детей, отдыха взрослых, занятий физической культурой и спортом, выгула и дрессировки собак;</a:t>
              </a:r>
            </a:p>
            <a:p>
              <a:pPr marL="114300" lvl="1" indent="-114300" algn="just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1600" b="1" i="1" dirty="0">
                  <a:solidFill>
                    <a:srgbClr val="FF0000"/>
                  </a:solidFill>
                </a:rPr>
                <a:t>о</a:t>
              </a:r>
              <a:r>
                <a:rPr lang="ru-RU" sz="1600" b="1" i="1" dirty="0" smtClean="0">
                  <a:solidFill>
                    <a:srgbClr val="FF0000"/>
                  </a:solidFill>
                </a:rPr>
                <a:t>беспечение </a:t>
              </a:r>
              <a:r>
                <a:rPr lang="ru-RU" sz="1600" b="1" i="1" dirty="0">
                  <a:solidFill>
                    <a:srgbClr val="FF0000"/>
                  </a:solidFill>
                </a:rPr>
                <a:t>условий для развития физической культуры и спорта, организации проведения официальных физкультурно-оздоровительных и спортивных </a:t>
              </a:r>
              <a:r>
                <a:rPr lang="ru-RU" sz="1600" b="1" i="1" dirty="0" smtClean="0">
                  <a:solidFill>
                    <a:srgbClr val="FF0000"/>
                  </a:solidFill>
                </a:rPr>
                <a:t>мероприятий;</a:t>
              </a:r>
            </a:p>
            <a:p>
              <a:pPr marL="114300" lvl="1" indent="-114300" algn="just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1200" b="1" i="1" dirty="0" smtClean="0">
                  <a:solidFill>
                    <a:srgbClr val="FF0000"/>
                  </a:solidFill>
                </a:rPr>
                <a:t>создание </a:t>
              </a:r>
              <a:r>
                <a:rPr lang="ru-RU" sz="1200" b="1" i="1" dirty="0">
                  <a:solidFill>
                    <a:srgbClr val="FF0000"/>
                  </a:solidFill>
                </a:rPr>
                <a:t>(восстановление) объектов массового отдыха, в том числе на водных объектах общего пользования, и (или) создание (восстановление) объектов сферы культуры муниципального образования</a:t>
              </a:r>
              <a:r>
                <a:rPr lang="ru-RU" sz="1200" b="1" i="1" dirty="0" smtClean="0">
                  <a:solidFill>
                    <a:srgbClr val="FF0000"/>
                  </a:solidFill>
                </a:rPr>
                <a:t>;</a:t>
              </a:r>
            </a:p>
            <a:p>
              <a:pPr marL="114300" lvl="1" indent="-114300" algn="just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Tx/>
                <a:buChar char="••"/>
              </a:pPr>
              <a:r>
                <a:rPr lang="ru-RU" sz="1200" b="1" i="1" dirty="0">
                  <a:solidFill>
                    <a:srgbClr val="FF0000"/>
                  </a:solidFill>
                </a:rPr>
                <a:t>создание лечебно-оздоровительных местностей и курортов местного значения;</a:t>
              </a:r>
            </a:p>
            <a:p>
              <a:pPr marL="114300" lvl="1" indent="-114300" algn="just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Tx/>
                <a:buChar char="••"/>
              </a:pPr>
              <a:r>
                <a:rPr lang="ru-RU" sz="1200" b="1" i="1" dirty="0">
                  <a:solidFill>
                    <a:srgbClr val="FF0000"/>
                  </a:solidFill>
                </a:rPr>
                <a:t>участие в организации деятельности по сбору твердых коммунальных отходов, в том числе по установке площадок для сбора твердых коммунальных отходов на территориях населенных пунктов, застроенных объектами индивидуального жилищного строительства, а также на земельных участках, предоставленных некоммерческим организациям, созданным гражданами для ведения садоводства, огородничества, дачного хозяйства;</a:t>
              </a:r>
            </a:p>
            <a:p>
              <a:pPr marL="114300" lvl="1" indent="-114300" algn="just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Tx/>
                <a:buChar char="••"/>
              </a:pPr>
              <a:r>
                <a:rPr lang="ru-RU" sz="1200" b="1" i="1" dirty="0">
                  <a:solidFill>
                    <a:srgbClr val="FF0000"/>
                  </a:solidFill>
                </a:rPr>
                <a:t>сохранение, возрождение и развитие народных художественных промыслов;</a:t>
              </a:r>
            </a:p>
            <a:p>
              <a:pPr marL="114300" lvl="1" indent="-114300" algn="just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Tx/>
                <a:buChar char="••"/>
              </a:pPr>
              <a:r>
                <a:rPr lang="ru-RU" sz="1200" b="1" i="1" dirty="0">
                  <a:solidFill>
                    <a:srgbClr val="FF0000"/>
                  </a:solidFill>
                </a:rPr>
                <a:t>организация досуга, в том числе организация экскурсионного обслуживания, событийных мероприятий, фестивалей, иных культурно-массовых мероприятий, проводимых на территории муниципального образования;</a:t>
              </a:r>
            </a:p>
            <a:p>
              <a:pPr marL="114300" lvl="1" indent="-114300" algn="just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Tx/>
                <a:buChar char="••"/>
              </a:pPr>
              <a:r>
                <a:rPr lang="ru-RU" sz="1200" b="1" i="1" dirty="0">
                  <a:solidFill>
                    <a:srgbClr val="FF0000"/>
                  </a:solidFill>
                </a:rPr>
                <a:t>содержание мест захоронения;</a:t>
              </a:r>
            </a:p>
            <a:p>
              <a:pPr marL="114300" lvl="1" indent="-114300" algn="just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Tx/>
                <a:buChar char="••"/>
              </a:pPr>
              <a:r>
                <a:rPr lang="ru-RU" sz="1200" b="1" i="1" dirty="0">
                  <a:solidFill>
                    <a:srgbClr val="FF0000"/>
                  </a:solidFill>
                </a:rPr>
                <a:t>организация мероприятий по охране окружающей среды;</a:t>
              </a:r>
            </a:p>
            <a:p>
              <a:pPr marL="114300" lvl="1" indent="-114300" algn="just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Tx/>
                <a:buChar char="••"/>
              </a:pPr>
              <a:r>
                <a:rPr lang="ru-RU" sz="1200" b="1" i="1" dirty="0">
                  <a:solidFill>
                    <a:srgbClr val="FF0000"/>
                  </a:solidFill>
                </a:rPr>
                <a:t>организация мероприятий по охране, защите, воспроизводству городских лесов, в том числе лесов особо охраняемых природных территорий, расположенных в границах населенных пунктов поселения</a:t>
              </a:r>
            </a:p>
            <a:p>
              <a:pPr marL="114300" lvl="1" indent="-114300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ru-RU" sz="1200" b="1" i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7032104" y="6188659"/>
            <a:ext cx="5159896" cy="461665"/>
          </a:xfrm>
          <a:prstGeom prst="rect">
            <a:avLst/>
          </a:prstGeom>
          <a:solidFill>
            <a:srgbClr val="92D05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 smtClean="0"/>
              <a:t>МОЖНО ВЫБРАТЬ ТОЛЬКО ОДНО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41254668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91344" y="620688"/>
            <a:ext cx="11738683" cy="6120680"/>
            <a:chOff x="571472" y="1343489"/>
            <a:chExt cx="10630987" cy="5859167"/>
          </a:xfrm>
        </p:grpSpPr>
        <p:sp>
          <p:nvSpPr>
            <p:cNvPr id="3" name="Полилиния 2"/>
            <p:cNvSpPr/>
            <p:nvPr/>
          </p:nvSpPr>
          <p:spPr>
            <a:xfrm>
              <a:off x="571472" y="1343489"/>
              <a:ext cx="3299601" cy="5859167"/>
            </a:xfrm>
            <a:custGeom>
              <a:avLst/>
              <a:gdLst>
                <a:gd name="connsiteX0" fmla="*/ 0 w 5605659"/>
                <a:gd name="connsiteY0" fmla="*/ 0 h 3299600"/>
                <a:gd name="connsiteX1" fmla="*/ 3955859 w 5605659"/>
                <a:gd name="connsiteY1" fmla="*/ 0 h 3299600"/>
                <a:gd name="connsiteX2" fmla="*/ 5605659 w 5605659"/>
                <a:gd name="connsiteY2" fmla="*/ 1649800 h 3299600"/>
                <a:gd name="connsiteX3" fmla="*/ 3955859 w 5605659"/>
                <a:gd name="connsiteY3" fmla="*/ 3299600 h 3299600"/>
                <a:gd name="connsiteX4" fmla="*/ 0 w 5605659"/>
                <a:gd name="connsiteY4" fmla="*/ 3299600 h 3299600"/>
                <a:gd name="connsiteX5" fmla="*/ 1649800 w 5605659"/>
                <a:gd name="connsiteY5" fmla="*/ 1649800 h 3299600"/>
                <a:gd name="connsiteX6" fmla="*/ 0 w 5605659"/>
                <a:gd name="connsiteY6" fmla="*/ 0 h 329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605659" h="3299600">
                  <a:moveTo>
                    <a:pt x="5605658" y="0"/>
                  </a:moveTo>
                  <a:lnTo>
                    <a:pt x="5605658" y="2328495"/>
                  </a:lnTo>
                  <a:lnTo>
                    <a:pt x="2802830" y="3299600"/>
                  </a:lnTo>
                  <a:lnTo>
                    <a:pt x="1" y="2328495"/>
                  </a:lnTo>
                  <a:lnTo>
                    <a:pt x="1" y="0"/>
                  </a:lnTo>
                  <a:lnTo>
                    <a:pt x="2802830" y="971105"/>
                  </a:lnTo>
                  <a:lnTo>
                    <a:pt x="5605658" y="0"/>
                  </a:ln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241" tIns="1665040" rIns="15240" bIns="1665041" numCol="1" spcCol="1270" anchor="ctr" anchorCtr="0">
              <a:noAutofit/>
            </a:bodyPr>
            <a:lstStyle/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b="1" u="sng" dirty="0"/>
                <a:t>Пункт 11</a:t>
              </a:r>
            </a:p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b="1" dirty="0"/>
                <a:t>Лицо, ответственное за </a:t>
              </a:r>
              <a:r>
                <a:rPr lang="ru-RU" b="1" dirty="0" smtClean="0"/>
                <a:t>взаимодействие </a:t>
              </a:r>
              <a:r>
                <a:rPr lang="ru-RU" b="1" dirty="0"/>
                <a:t>с Администрацией Губернатора Самарской области и департаментом управления делами Губернатора Самарской области и Правительства Самарской области</a:t>
              </a:r>
            </a:p>
          </p:txBody>
        </p:sp>
        <p:sp>
          <p:nvSpPr>
            <p:cNvPr id="4" name="Полилиния 3"/>
            <p:cNvSpPr/>
            <p:nvPr/>
          </p:nvSpPr>
          <p:spPr>
            <a:xfrm>
              <a:off x="3872322" y="1343489"/>
              <a:ext cx="7330137" cy="4756265"/>
            </a:xfrm>
            <a:custGeom>
              <a:avLst/>
              <a:gdLst>
                <a:gd name="connsiteX0" fmla="*/ 659592 w 3957470"/>
                <a:gd name="connsiteY0" fmla="*/ 0 h 4949399"/>
                <a:gd name="connsiteX1" fmla="*/ 3297878 w 3957470"/>
                <a:gd name="connsiteY1" fmla="*/ 0 h 4949399"/>
                <a:gd name="connsiteX2" fmla="*/ 3957470 w 3957470"/>
                <a:gd name="connsiteY2" fmla="*/ 659592 h 4949399"/>
                <a:gd name="connsiteX3" fmla="*/ 3957470 w 3957470"/>
                <a:gd name="connsiteY3" fmla="*/ 4949399 h 4949399"/>
                <a:gd name="connsiteX4" fmla="*/ 3957470 w 3957470"/>
                <a:gd name="connsiteY4" fmla="*/ 4949399 h 4949399"/>
                <a:gd name="connsiteX5" fmla="*/ 0 w 3957470"/>
                <a:gd name="connsiteY5" fmla="*/ 4949399 h 4949399"/>
                <a:gd name="connsiteX6" fmla="*/ 0 w 3957470"/>
                <a:gd name="connsiteY6" fmla="*/ 4949399 h 4949399"/>
                <a:gd name="connsiteX7" fmla="*/ 0 w 3957470"/>
                <a:gd name="connsiteY7" fmla="*/ 659592 h 4949399"/>
                <a:gd name="connsiteX8" fmla="*/ 659592 w 3957470"/>
                <a:gd name="connsiteY8" fmla="*/ 0 h 49493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57470" h="4949399">
                  <a:moveTo>
                    <a:pt x="3957470" y="824917"/>
                  </a:moveTo>
                  <a:lnTo>
                    <a:pt x="3957470" y="4124482"/>
                  </a:lnTo>
                  <a:cubicBezTo>
                    <a:pt x="3957470" y="4580071"/>
                    <a:pt x="3721345" y="4949398"/>
                    <a:pt x="3430069" y="4949398"/>
                  </a:cubicBezTo>
                  <a:lnTo>
                    <a:pt x="0" y="4949398"/>
                  </a:lnTo>
                  <a:lnTo>
                    <a:pt x="0" y="4949398"/>
                  </a:lnTo>
                  <a:lnTo>
                    <a:pt x="0" y="1"/>
                  </a:lnTo>
                  <a:lnTo>
                    <a:pt x="0" y="1"/>
                  </a:lnTo>
                  <a:lnTo>
                    <a:pt x="3430069" y="1"/>
                  </a:lnTo>
                  <a:cubicBezTo>
                    <a:pt x="3721345" y="1"/>
                    <a:pt x="3957470" y="369328"/>
                    <a:pt x="3957470" y="824917"/>
                  </a:cubicBez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9137" tIns="210968" rIns="210968" bIns="210969" numCol="1" spcCol="1270" anchor="ctr" anchorCtr="0">
              <a:noAutofit/>
            </a:bodyPr>
            <a:lstStyle/>
            <a:p>
              <a:pPr marL="285750" lvl="1" indent="-285750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2800" i="1" dirty="0">
                  <a:solidFill>
                    <a:schemeClr val="accent6"/>
                  </a:solidFill>
                </a:rPr>
                <a:t>Ф.И.О. Иванов Иван Иванович</a:t>
              </a:r>
            </a:p>
            <a:p>
              <a:pPr marL="285750" lvl="1" indent="-285750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2800" i="1" dirty="0">
                  <a:solidFill>
                    <a:schemeClr val="accent6"/>
                  </a:solidFill>
                </a:rPr>
                <a:t>Должность </a:t>
              </a:r>
              <a:r>
                <a:rPr lang="ru-RU" sz="2800" i="1" dirty="0" smtClean="0">
                  <a:solidFill>
                    <a:schemeClr val="accent6"/>
                  </a:solidFill>
                </a:rPr>
                <a:t>– заместитель главы внутригородского </a:t>
              </a:r>
              <a:r>
                <a:rPr lang="ru-RU" sz="2800" i="1" dirty="0">
                  <a:solidFill>
                    <a:schemeClr val="accent6"/>
                  </a:solidFill>
                </a:rPr>
                <a:t>района городского округа Самара</a:t>
              </a:r>
            </a:p>
            <a:p>
              <a:pPr marL="285750" lvl="1" indent="-285750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2800" i="1" dirty="0">
                  <a:solidFill>
                    <a:schemeClr val="accent6"/>
                  </a:solidFill>
                </a:rPr>
                <a:t>Мобильный телефон 89873848234</a:t>
              </a:r>
            </a:p>
            <a:p>
              <a:pPr marL="285750" lvl="1" indent="-285750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2800" i="1" dirty="0">
                  <a:solidFill>
                    <a:schemeClr val="accent6"/>
                  </a:solidFill>
                </a:rPr>
                <a:t>Рабочий телефон 88464825960</a:t>
              </a:r>
            </a:p>
            <a:p>
              <a:pPr marL="285750" lvl="1" indent="-285750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2800" i="1" dirty="0">
                  <a:solidFill>
                    <a:schemeClr val="accent6"/>
                  </a:solidFill>
                </a:rPr>
                <a:t>Адрес электронной почты </a:t>
              </a:r>
              <a:r>
                <a:rPr lang="en-US" sz="2800" i="1" dirty="0">
                  <a:solidFill>
                    <a:schemeClr val="accent6"/>
                  </a:solidFill>
                </a:rPr>
                <a:t>adm_adm63@mail.ru </a:t>
              </a:r>
            </a:p>
            <a:p>
              <a:pPr marL="285750" lvl="1" indent="-285750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2800" i="1" dirty="0">
                  <a:solidFill>
                    <a:schemeClr val="accent6"/>
                  </a:solidFill>
                </a:rPr>
                <a:t>Аккаунты в </a:t>
              </a:r>
              <a:r>
                <a:rPr lang="ru-RU" sz="2800" i="1" dirty="0" err="1">
                  <a:solidFill>
                    <a:schemeClr val="accent6"/>
                  </a:solidFill>
                </a:rPr>
                <a:t>соцсетях</a:t>
              </a:r>
              <a:r>
                <a:rPr lang="ru-RU" sz="2800" i="1" dirty="0">
                  <a:solidFill>
                    <a:schemeClr val="accent6"/>
                  </a:solidFill>
                </a:rPr>
                <a:t> </a:t>
              </a:r>
              <a:r>
                <a:rPr lang="en-US" sz="2800" i="1" dirty="0">
                  <a:solidFill>
                    <a:schemeClr val="accent6"/>
                  </a:solidFill>
                </a:rPr>
                <a:t>https://vk.com/ivanov63</a:t>
              </a:r>
              <a:endParaRPr lang="en-US" sz="2400" i="1" dirty="0">
                <a:solidFill>
                  <a:schemeClr val="accent6"/>
                </a:solidFill>
              </a:endParaRPr>
            </a:p>
            <a:p>
              <a:pPr marL="285750" lvl="1" indent="-285750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US" i="1" dirty="0">
                <a:solidFill>
                  <a:schemeClr val="accent6"/>
                </a:solidFill>
              </a:endParaRPr>
            </a:p>
            <a:p>
              <a:pPr marL="285750" lvl="1" indent="-285750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ru-RU" i="1" dirty="0">
                <a:solidFill>
                  <a:schemeClr val="accent6"/>
                </a:solidFill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6240016" y="5589240"/>
            <a:ext cx="5688632" cy="830997"/>
          </a:xfrm>
          <a:prstGeom prst="rect">
            <a:avLst/>
          </a:prstGeom>
          <a:solidFill>
            <a:srgbClr val="92D05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 smtClean="0"/>
              <a:t>ПРЕДСТАВИТЕЛЬ АДМИНИСТРАЦИИ,</a:t>
            </a:r>
          </a:p>
          <a:p>
            <a:pPr algn="r"/>
            <a:r>
              <a:rPr lang="ru-RU" sz="2400" b="1" dirty="0" smtClean="0"/>
              <a:t>НЕ представитель общественности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49005851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263352" y="692696"/>
            <a:ext cx="11377262" cy="5360903"/>
            <a:chOff x="592014" y="1174694"/>
            <a:chExt cx="10303672" cy="5131853"/>
          </a:xfrm>
        </p:grpSpPr>
        <p:sp>
          <p:nvSpPr>
            <p:cNvPr id="3" name="Полилиния 2"/>
            <p:cNvSpPr/>
            <p:nvPr/>
          </p:nvSpPr>
          <p:spPr>
            <a:xfrm>
              <a:off x="592014" y="1205626"/>
              <a:ext cx="3299601" cy="5100921"/>
            </a:xfrm>
            <a:custGeom>
              <a:avLst/>
              <a:gdLst>
                <a:gd name="connsiteX0" fmla="*/ 0 w 5605659"/>
                <a:gd name="connsiteY0" fmla="*/ 0 h 3299600"/>
                <a:gd name="connsiteX1" fmla="*/ 3955859 w 5605659"/>
                <a:gd name="connsiteY1" fmla="*/ 0 h 3299600"/>
                <a:gd name="connsiteX2" fmla="*/ 5605659 w 5605659"/>
                <a:gd name="connsiteY2" fmla="*/ 1649800 h 3299600"/>
                <a:gd name="connsiteX3" fmla="*/ 3955859 w 5605659"/>
                <a:gd name="connsiteY3" fmla="*/ 3299600 h 3299600"/>
                <a:gd name="connsiteX4" fmla="*/ 0 w 5605659"/>
                <a:gd name="connsiteY4" fmla="*/ 3299600 h 3299600"/>
                <a:gd name="connsiteX5" fmla="*/ 1649800 w 5605659"/>
                <a:gd name="connsiteY5" fmla="*/ 1649800 h 3299600"/>
                <a:gd name="connsiteX6" fmla="*/ 0 w 5605659"/>
                <a:gd name="connsiteY6" fmla="*/ 0 h 329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605659" h="3299600">
                  <a:moveTo>
                    <a:pt x="5605658" y="0"/>
                  </a:moveTo>
                  <a:lnTo>
                    <a:pt x="5605658" y="2328495"/>
                  </a:lnTo>
                  <a:lnTo>
                    <a:pt x="2802830" y="3299600"/>
                  </a:lnTo>
                  <a:lnTo>
                    <a:pt x="1" y="2328495"/>
                  </a:lnTo>
                  <a:lnTo>
                    <a:pt x="1" y="0"/>
                  </a:lnTo>
                  <a:lnTo>
                    <a:pt x="2802830" y="971105"/>
                  </a:lnTo>
                  <a:lnTo>
                    <a:pt x="5605658" y="0"/>
                  </a:ln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241" tIns="1665040" rIns="15240" bIns="1665041" numCol="1" spcCol="1270" anchor="ctr" anchorCtr="0">
              <a:noAutofit/>
            </a:bodyPr>
            <a:lstStyle/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b="1" u="sng" dirty="0"/>
                <a:t>Пункт 12</a:t>
              </a:r>
            </a:p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b="1" dirty="0"/>
                <a:t>Адреса многоквартирных домов и индивидуальных жилых домов, находящихся на дворовой территории многоквартирных домов или по периметру такой дворовой территории</a:t>
              </a:r>
            </a:p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b="1" dirty="0"/>
            </a:p>
          </p:txBody>
        </p:sp>
        <p:sp>
          <p:nvSpPr>
            <p:cNvPr id="4" name="Полилиния 3"/>
            <p:cNvSpPr/>
            <p:nvPr/>
          </p:nvSpPr>
          <p:spPr>
            <a:xfrm>
              <a:off x="3891614" y="1174694"/>
              <a:ext cx="7004072" cy="3653363"/>
            </a:xfrm>
            <a:custGeom>
              <a:avLst/>
              <a:gdLst>
                <a:gd name="connsiteX0" fmla="*/ 659592 w 3957470"/>
                <a:gd name="connsiteY0" fmla="*/ 0 h 4949399"/>
                <a:gd name="connsiteX1" fmla="*/ 3297878 w 3957470"/>
                <a:gd name="connsiteY1" fmla="*/ 0 h 4949399"/>
                <a:gd name="connsiteX2" fmla="*/ 3957470 w 3957470"/>
                <a:gd name="connsiteY2" fmla="*/ 659592 h 4949399"/>
                <a:gd name="connsiteX3" fmla="*/ 3957470 w 3957470"/>
                <a:gd name="connsiteY3" fmla="*/ 4949399 h 4949399"/>
                <a:gd name="connsiteX4" fmla="*/ 3957470 w 3957470"/>
                <a:gd name="connsiteY4" fmla="*/ 4949399 h 4949399"/>
                <a:gd name="connsiteX5" fmla="*/ 0 w 3957470"/>
                <a:gd name="connsiteY5" fmla="*/ 4949399 h 4949399"/>
                <a:gd name="connsiteX6" fmla="*/ 0 w 3957470"/>
                <a:gd name="connsiteY6" fmla="*/ 4949399 h 4949399"/>
                <a:gd name="connsiteX7" fmla="*/ 0 w 3957470"/>
                <a:gd name="connsiteY7" fmla="*/ 659592 h 4949399"/>
                <a:gd name="connsiteX8" fmla="*/ 659592 w 3957470"/>
                <a:gd name="connsiteY8" fmla="*/ 0 h 49493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57470" h="4949399">
                  <a:moveTo>
                    <a:pt x="3957470" y="824917"/>
                  </a:moveTo>
                  <a:lnTo>
                    <a:pt x="3957470" y="4124482"/>
                  </a:lnTo>
                  <a:cubicBezTo>
                    <a:pt x="3957470" y="4580071"/>
                    <a:pt x="3721345" y="4949398"/>
                    <a:pt x="3430069" y="4949398"/>
                  </a:cubicBezTo>
                  <a:lnTo>
                    <a:pt x="0" y="4949398"/>
                  </a:lnTo>
                  <a:lnTo>
                    <a:pt x="0" y="4949398"/>
                  </a:lnTo>
                  <a:lnTo>
                    <a:pt x="0" y="1"/>
                  </a:lnTo>
                  <a:lnTo>
                    <a:pt x="0" y="1"/>
                  </a:lnTo>
                  <a:lnTo>
                    <a:pt x="3430069" y="1"/>
                  </a:lnTo>
                  <a:cubicBezTo>
                    <a:pt x="3721345" y="1"/>
                    <a:pt x="3957470" y="369328"/>
                    <a:pt x="3957470" y="824917"/>
                  </a:cubicBez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9137" tIns="210968" rIns="210968" bIns="210969" numCol="1" spcCol="1270" anchor="ctr" anchorCtr="0">
              <a:noAutofit/>
            </a:bodyPr>
            <a:lstStyle/>
            <a:p>
              <a:pPr marL="285750" lvl="1" indent="-285750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3600" i="1" dirty="0" err="1">
                  <a:solidFill>
                    <a:srgbClr val="FF0000"/>
                  </a:solidFill>
                </a:rPr>
                <a:t>Г.Самара</a:t>
              </a:r>
              <a:r>
                <a:rPr lang="ru-RU" sz="3600" i="1" dirty="0">
                  <a:solidFill>
                    <a:srgbClr val="FF0000"/>
                  </a:solidFill>
                </a:rPr>
                <a:t>, ул. Стара-</a:t>
              </a:r>
              <a:r>
                <a:rPr lang="ru-RU" sz="3600" i="1" dirty="0" err="1">
                  <a:solidFill>
                    <a:srgbClr val="FF0000"/>
                  </a:solidFill>
                </a:rPr>
                <a:t>Загоры</a:t>
              </a:r>
              <a:r>
                <a:rPr lang="ru-RU" sz="3600" i="1" dirty="0">
                  <a:solidFill>
                    <a:srgbClr val="FF0000"/>
                  </a:solidFill>
                </a:rPr>
                <a:t>, дома №13,15,17,19; ул. Ново-Вокзальная, дома №232, 234, 236. </a:t>
              </a:r>
            </a:p>
            <a:p>
              <a:pPr marL="285750" lvl="1" indent="-285750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US" i="1" dirty="0">
                <a:solidFill>
                  <a:schemeClr val="accent6"/>
                </a:solidFill>
              </a:endParaRPr>
            </a:p>
            <a:p>
              <a:pPr marL="285750" lvl="1" indent="-285750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ru-RU" i="1" dirty="0">
                <a:solidFill>
                  <a:schemeClr val="accent6"/>
                </a:solidFill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5879976" y="5733256"/>
            <a:ext cx="6312024" cy="830997"/>
          </a:xfrm>
          <a:prstGeom prst="rect">
            <a:avLst/>
          </a:prstGeom>
          <a:solidFill>
            <a:srgbClr val="92D05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 smtClean="0"/>
              <a:t>Только для проектов</a:t>
            </a:r>
          </a:p>
          <a:p>
            <a:pPr algn="r"/>
            <a:r>
              <a:rPr lang="ru-RU" sz="2400" b="1" dirty="0" smtClean="0"/>
              <a:t> со статусом НА ДВОРОВОЙ ТЕРРИТОРИИ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66775147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/>
        </p:nvGrpSpPr>
        <p:grpSpPr>
          <a:xfrm>
            <a:off x="119336" y="679122"/>
            <a:ext cx="11737304" cy="6178878"/>
            <a:chOff x="-11668" y="1052735"/>
            <a:chExt cx="11737304" cy="6178878"/>
          </a:xfrm>
        </p:grpSpPr>
        <p:sp>
          <p:nvSpPr>
            <p:cNvPr id="3" name="Полилиния 2"/>
            <p:cNvSpPr/>
            <p:nvPr/>
          </p:nvSpPr>
          <p:spPr>
            <a:xfrm>
              <a:off x="-11668" y="1052736"/>
              <a:ext cx="3634536" cy="5328592"/>
            </a:xfrm>
            <a:custGeom>
              <a:avLst/>
              <a:gdLst>
                <a:gd name="connsiteX0" fmla="*/ 0 w 5605659"/>
                <a:gd name="connsiteY0" fmla="*/ 0 h 3299600"/>
                <a:gd name="connsiteX1" fmla="*/ 3955859 w 5605659"/>
                <a:gd name="connsiteY1" fmla="*/ 0 h 3299600"/>
                <a:gd name="connsiteX2" fmla="*/ 5605659 w 5605659"/>
                <a:gd name="connsiteY2" fmla="*/ 1649800 h 3299600"/>
                <a:gd name="connsiteX3" fmla="*/ 3955859 w 5605659"/>
                <a:gd name="connsiteY3" fmla="*/ 3299600 h 3299600"/>
                <a:gd name="connsiteX4" fmla="*/ 0 w 5605659"/>
                <a:gd name="connsiteY4" fmla="*/ 3299600 h 3299600"/>
                <a:gd name="connsiteX5" fmla="*/ 1649800 w 5605659"/>
                <a:gd name="connsiteY5" fmla="*/ 1649800 h 3299600"/>
                <a:gd name="connsiteX6" fmla="*/ 0 w 5605659"/>
                <a:gd name="connsiteY6" fmla="*/ 0 h 329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605659" h="3299600">
                  <a:moveTo>
                    <a:pt x="5605658" y="0"/>
                  </a:moveTo>
                  <a:lnTo>
                    <a:pt x="5605658" y="2328495"/>
                  </a:lnTo>
                  <a:lnTo>
                    <a:pt x="2802830" y="3299600"/>
                  </a:lnTo>
                  <a:lnTo>
                    <a:pt x="1" y="2328495"/>
                  </a:lnTo>
                  <a:lnTo>
                    <a:pt x="1" y="0"/>
                  </a:lnTo>
                  <a:lnTo>
                    <a:pt x="2802830" y="971105"/>
                  </a:lnTo>
                  <a:lnTo>
                    <a:pt x="5605658" y="0"/>
                  </a:ln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241" tIns="1665040" rIns="15240" bIns="1665041" numCol="1" spcCol="1270" anchor="ctr" anchorCtr="0">
              <a:noAutofit/>
            </a:bodyPr>
            <a:lstStyle/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b="1" u="sng" dirty="0"/>
                <a:t>Пункт 13</a:t>
              </a:r>
            </a:p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b="1" dirty="0"/>
                <a:t>Количество квартир, находящихся на дворовой территории многоквартирных домов, и (или) домовладений индивидуальных жилых домов, находящихся по периметру дворовой территории</a:t>
              </a:r>
            </a:p>
          </p:txBody>
        </p:sp>
        <p:sp>
          <p:nvSpPr>
            <p:cNvPr id="4" name="Полилиния 3"/>
            <p:cNvSpPr/>
            <p:nvPr/>
          </p:nvSpPr>
          <p:spPr>
            <a:xfrm>
              <a:off x="3648346" y="1052735"/>
              <a:ext cx="8077290" cy="6178878"/>
            </a:xfrm>
            <a:custGeom>
              <a:avLst/>
              <a:gdLst>
                <a:gd name="connsiteX0" fmla="*/ 659592 w 3957470"/>
                <a:gd name="connsiteY0" fmla="*/ 0 h 4949399"/>
                <a:gd name="connsiteX1" fmla="*/ 3297878 w 3957470"/>
                <a:gd name="connsiteY1" fmla="*/ 0 h 4949399"/>
                <a:gd name="connsiteX2" fmla="*/ 3957470 w 3957470"/>
                <a:gd name="connsiteY2" fmla="*/ 659592 h 4949399"/>
                <a:gd name="connsiteX3" fmla="*/ 3957470 w 3957470"/>
                <a:gd name="connsiteY3" fmla="*/ 4949399 h 4949399"/>
                <a:gd name="connsiteX4" fmla="*/ 3957470 w 3957470"/>
                <a:gd name="connsiteY4" fmla="*/ 4949399 h 4949399"/>
                <a:gd name="connsiteX5" fmla="*/ 0 w 3957470"/>
                <a:gd name="connsiteY5" fmla="*/ 4949399 h 4949399"/>
                <a:gd name="connsiteX6" fmla="*/ 0 w 3957470"/>
                <a:gd name="connsiteY6" fmla="*/ 4949399 h 4949399"/>
                <a:gd name="connsiteX7" fmla="*/ 0 w 3957470"/>
                <a:gd name="connsiteY7" fmla="*/ 659592 h 4949399"/>
                <a:gd name="connsiteX8" fmla="*/ 659592 w 3957470"/>
                <a:gd name="connsiteY8" fmla="*/ 0 h 49493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57470" h="4949399">
                  <a:moveTo>
                    <a:pt x="3957470" y="824917"/>
                  </a:moveTo>
                  <a:lnTo>
                    <a:pt x="3957470" y="4124482"/>
                  </a:lnTo>
                  <a:cubicBezTo>
                    <a:pt x="3957470" y="4580071"/>
                    <a:pt x="3721345" y="4949398"/>
                    <a:pt x="3430069" y="4949398"/>
                  </a:cubicBezTo>
                  <a:lnTo>
                    <a:pt x="0" y="4949398"/>
                  </a:lnTo>
                  <a:lnTo>
                    <a:pt x="0" y="4949398"/>
                  </a:lnTo>
                  <a:lnTo>
                    <a:pt x="0" y="1"/>
                  </a:lnTo>
                  <a:lnTo>
                    <a:pt x="0" y="1"/>
                  </a:lnTo>
                  <a:lnTo>
                    <a:pt x="3430069" y="1"/>
                  </a:lnTo>
                  <a:cubicBezTo>
                    <a:pt x="3721345" y="1"/>
                    <a:pt x="3957470" y="369328"/>
                    <a:pt x="3957470" y="824917"/>
                  </a:cubicBez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9137" tIns="210968" rIns="210968" bIns="210969" numCol="1" spcCol="1270" anchor="ctr" anchorCtr="0">
              <a:noAutofit/>
            </a:bodyPr>
            <a:lstStyle/>
            <a:p>
              <a:pPr marL="285750" lvl="1" indent="-285750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US" i="1" dirty="0">
                <a:solidFill>
                  <a:schemeClr val="accent6"/>
                </a:solidFill>
              </a:endParaRPr>
            </a:p>
            <a:p>
              <a:pPr marL="285750" lvl="1" indent="-285750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ru-RU" i="1" dirty="0">
                <a:solidFill>
                  <a:schemeClr val="accent6"/>
                </a:solidFill>
              </a:endParaRPr>
            </a:p>
          </p:txBody>
        </p:sp>
      </p:grp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664267"/>
              </p:ext>
            </p:extLst>
          </p:nvPr>
        </p:nvGraphicFramePr>
        <p:xfrm>
          <a:off x="3897292" y="2064118"/>
          <a:ext cx="7632848" cy="43923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98005"/>
                <a:gridCol w="1798005"/>
                <a:gridCol w="2017963"/>
                <a:gridCol w="2018875"/>
              </a:tblGrid>
              <a:tr h="183207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400" dirty="0">
                          <a:effectLst/>
                        </a:rPr>
                        <a:t>Количество квартир, находящихся на дворовой территории многоквартирных домов</a:t>
                      </a:r>
                      <a:endParaRPr lang="ru-RU" sz="24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400" dirty="0">
                          <a:effectLst/>
                        </a:rPr>
                        <a:t>Количество домовладений, находящихся по периметру дворовой территории</a:t>
                      </a:r>
                      <a:endParaRPr lang="ru-RU" sz="24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68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400" dirty="0">
                          <a:effectLst/>
                        </a:rPr>
                        <a:t>Всего</a:t>
                      </a:r>
                      <a:endParaRPr lang="ru-RU" sz="24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400" dirty="0">
                          <a:effectLst/>
                        </a:rPr>
                        <a:t>в том числе поддержавших реализацию проекта</a:t>
                      </a:r>
                      <a:endParaRPr lang="ru-RU" sz="24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400" dirty="0">
                          <a:effectLst/>
                        </a:rPr>
                        <a:t>Всего</a:t>
                      </a:r>
                      <a:endParaRPr lang="ru-RU" sz="24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400" dirty="0">
                          <a:effectLst/>
                        </a:rPr>
                        <a:t>в том числе поддержавших реализацию проекта</a:t>
                      </a:r>
                      <a:endParaRPr lang="ru-RU" sz="24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568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400" dirty="0">
                          <a:effectLst/>
                        </a:rPr>
                        <a:t> </a:t>
                      </a:r>
                      <a:r>
                        <a:rPr lang="ru-RU" sz="2400" dirty="0" smtClean="0">
                          <a:effectLst/>
                        </a:rPr>
                        <a:t>530</a:t>
                      </a:r>
                      <a:endParaRPr lang="ru-RU" sz="24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400" dirty="0">
                          <a:effectLst/>
                        </a:rPr>
                        <a:t> </a:t>
                      </a:r>
                      <a:r>
                        <a:rPr lang="ru-RU" sz="2400" dirty="0" smtClean="0">
                          <a:effectLst/>
                        </a:rPr>
                        <a:t>482</a:t>
                      </a:r>
                      <a:endParaRPr lang="ru-RU" sz="24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400" dirty="0">
                          <a:effectLst/>
                        </a:rPr>
                        <a:t> </a:t>
                      </a:r>
                      <a:r>
                        <a:rPr lang="ru-RU" sz="2400" dirty="0" smtClean="0">
                          <a:effectLst/>
                        </a:rPr>
                        <a:t>17</a:t>
                      </a:r>
                      <a:endParaRPr lang="ru-RU" sz="24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400" dirty="0">
                          <a:effectLst/>
                        </a:rPr>
                        <a:t> </a:t>
                      </a:r>
                      <a:r>
                        <a:rPr lang="ru-RU" sz="2400" dirty="0" smtClean="0">
                          <a:effectLst/>
                        </a:rPr>
                        <a:t>14</a:t>
                      </a:r>
                      <a:endParaRPr lang="ru-RU" sz="24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863752" y="679123"/>
            <a:ext cx="50405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i="1" dirty="0"/>
              <a:t>Для проектов, реализуемых на территории МКД: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34129" y="188640"/>
            <a:ext cx="3547989" cy="1569660"/>
          </a:xfrm>
          <a:prstGeom prst="rect">
            <a:avLst/>
          </a:prstGeom>
          <a:solidFill>
            <a:srgbClr val="92D05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 smtClean="0"/>
              <a:t>Только для проектов</a:t>
            </a:r>
          </a:p>
          <a:p>
            <a:pPr algn="r"/>
            <a:r>
              <a:rPr lang="ru-RU" sz="2400" b="1" dirty="0" smtClean="0"/>
              <a:t> со статусом </a:t>
            </a:r>
          </a:p>
          <a:p>
            <a:pPr algn="r"/>
            <a:r>
              <a:rPr lang="ru-RU" sz="2400" b="1" dirty="0" smtClean="0"/>
              <a:t>НА ДВОРОВОЙ ТЕРРИТОРИИ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7348051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19336" y="548680"/>
            <a:ext cx="11665297" cy="4752525"/>
            <a:chOff x="668832" y="1225921"/>
            <a:chExt cx="7793885" cy="4549468"/>
          </a:xfrm>
        </p:grpSpPr>
        <p:sp>
          <p:nvSpPr>
            <p:cNvPr id="3" name="Полилиния 2"/>
            <p:cNvSpPr/>
            <p:nvPr/>
          </p:nvSpPr>
          <p:spPr>
            <a:xfrm>
              <a:off x="668832" y="1225921"/>
              <a:ext cx="2213078" cy="4549468"/>
            </a:xfrm>
            <a:custGeom>
              <a:avLst/>
              <a:gdLst>
                <a:gd name="connsiteX0" fmla="*/ 0 w 5605659"/>
                <a:gd name="connsiteY0" fmla="*/ 0 h 3299600"/>
                <a:gd name="connsiteX1" fmla="*/ 3955859 w 5605659"/>
                <a:gd name="connsiteY1" fmla="*/ 0 h 3299600"/>
                <a:gd name="connsiteX2" fmla="*/ 5605659 w 5605659"/>
                <a:gd name="connsiteY2" fmla="*/ 1649800 h 3299600"/>
                <a:gd name="connsiteX3" fmla="*/ 3955859 w 5605659"/>
                <a:gd name="connsiteY3" fmla="*/ 3299600 h 3299600"/>
                <a:gd name="connsiteX4" fmla="*/ 0 w 5605659"/>
                <a:gd name="connsiteY4" fmla="*/ 3299600 h 3299600"/>
                <a:gd name="connsiteX5" fmla="*/ 1649800 w 5605659"/>
                <a:gd name="connsiteY5" fmla="*/ 1649800 h 3299600"/>
                <a:gd name="connsiteX6" fmla="*/ 0 w 5605659"/>
                <a:gd name="connsiteY6" fmla="*/ 0 h 329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605659" h="3299600">
                  <a:moveTo>
                    <a:pt x="5605658" y="0"/>
                  </a:moveTo>
                  <a:lnTo>
                    <a:pt x="5605658" y="2328495"/>
                  </a:lnTo>
                  <a:lnTo>
                    <a:pt x="2802830" y="3299600"/>
                  </a:lnTo>
                  <a:lnTo>
                    <a:pt x="1" y="2328495"/>
                  </a:lnTo>
                  <a:lnTo>
                    <a:pt x="1" y="0"/>
                  </a:lnTo>
                  <a:lnTo>
                    <a:pt x="2802830" y="971105"/>
                  </a:lnTo>
                  <a:lnTo>
                    <a:pt x="5605658" y="0"/>
                  </a:ln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241" tIns="1665040" rIns="15240" bIns="1665041" numCol="1" spcCol="1270" anchor="ctr" anchorCtr="0">
              <a:noAutofit/>
            </a:bodyPr>
            <a:lstStyle/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b="1" u="sng" dirty="0"/>
                <a:t>Пункт 14</a:t>
              </a:r>
            </a:p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b="1" dirty="0"/>
                <a:t>Основные мероприятия по реализации общественного проекта </a:t>
              </a:r>
            </a:p>
          </p:txBody>
        </p:sp>
        <p:sp>
          <p:nvSpPr>
            <p:cNvPr id="4" name="Полилиния 3"/>
            <p:cNvSpPr/>
            <p:nvPr/>
          </p:nvSpPr>
          <p:spPr>
            <a:xfrm>
              <a:off x="2881910" y="1225921"/>
              <a:ext cx="5580807" cy="4549468"/>
            </a:xfrm>
            <a:custGeom>
              <a:avLst/>
              <a:gdLst>
                <a:gd name="connsiteX0" fmla="*/ 659592 w 3957470"/>
                <a:gd name="connsiteY0" fmla="*/ 0 h 4949399"/>
                <a:gd name="connsiteX1" fmla="*/ 3297878 w 3957470"/>
                <a:gd name="connsiteY1" fmla="*/ 0 h 4949399"/>
                <a:gd name="connsiteX2" fmla="*/ 3957470 w 3957470"/>
                <a:gd name="connsiteY2" fmla="*/ 659592 h 4949399"/>
                <a:gd name="connsiteX3" fmla="*/ 3957470 w 3957470"/>
                <a:gd name="connsiteY3" fmla="*/ 4949399 h 4949399"/>
                <a:gd name="connsiteX4" fmla="*/ 3957470 w 3957470"/>
                <a:gd name="connsiteY4" fmla="*/ 4949399 h 4949399"/>
                <a:gd name="connsiteX5" fmla="*/ 0 w 3957470"/>
                <a:gd name="connsiteY5" fmla="*/ 4949399 h 4949399"/>
                <a:gd name="connsiteX6" fmla="*/ 0 w 3957470"/>
                <a:gd name="connsiteY6" fmla="*/ 4949399 h 4949399"/>
                <a:gd name="connsiteX7" fmla="*/ 0 w 3957470"/>
                <a:gd name="connsiteY7" fmla="*/ 659592 h 4949399"/>
                <a:gd name="connsiteX8" fmla="*/ 659592 w 3957470"/>
                <a:gd name="connsiteY8" fmla="*/ 0 h 49493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57470" h="4949399">
                  <a:moveTo>
                    <a:pt x="3957470" y="824917"/>
                  </a:moveTo>
                  <a:lnTo>
                    <a:pt x="3957470" y="4124482"/>
                  </a:lnTo>
                  <a:cubicBezTo>
                    <a:pt x="3957470" y="4580071"/>
                    <a:pt x="3721345" y="4949398"/>
                    <a:pt x="3430069" y="4949398"/>
                  </a:cubicBezTo>
                  <a:lnTo>
                    <a:pt x="0" y="4949398"/>
                  </a:lnTo>
                  <a:lnTo>
                    <a:pt x="0" y="4949398"/>
                  </a:lnTo>
                  <a:lnTo>
                    <a:pt x="0" y="1"/>
                  </a:lnTo>
                  <a:lnTo>
                    <a:pt x="0" y="1"/>
                  </a:lnTo>
                  <a:lnTo>
                    <a:pt x="3430069" y="1"/>
                  </a:lnTo>
                  <a:cubicBezTo>
                    <a:pt x="3721345" y="1"/>
                    <a:pt x="3957470" y="369328"/>
                    <a:pt x="3957470" y="824917"/>
                  </a:cubicBez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9137" tIns="210968" rIns="210968" bIns="210969" numCol="1" spcCol="1270" anchor="ctr" anchorCtr="0">
              <a:noAutofit/>
            </a:bodyPr>
            <a:lstStyle/>
            <a:p>
              <a:pPr marL="285750" lvl="1" indent="-285750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US" i="1" dirty="0">
                <a:solidFill>
                  <a:schemeClr val="accent6"/>
                </a:solidFill>
              </a:endParaRPr>
            </a:p>
            <a:p>
              <a:pPr marL="285750" lvl="1" indent="-285750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ru-RU" i="1" dirty="0">
                <a:solidFill>
                  <a:schemeClr val="accent6"/>
                </a:solidFill>
              </a:endParaRPr>
            </a:p>
          </p:txBody>
        </p:sp>
      </p:grp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8953368"/>
              </p:ext>
            </p:extLst>
          </p:nvPr>
        </p:nvGraphicFramePr>
        <p:xfrm>
          <a:off x="3575720" y="836711"/>
          <a:ext cx="7848872" cy="51582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8034"/>
                <a:gridCol w="3293140"/>
                <a:gridCol w="3977698"/>
              </a:tblGrid>
              <a:tr h="16847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dirty="0">
                          <a:effectLst/>
                        </a:rPr>
                        <a:t>№ п/п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400" dirty="0">
                          <a:effectLst/>
                        </a:rPr>
                        <a:t>Наименование мероприятия</a:t>
                      </a:r>
                      <a:endParaRPr lang="ru-RU" sz="24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400" dirty="0">
                          <a:effectLst/>
                        </a:rPr>
                        <a:t>Представитель проектной группы, ответственный за реализацию мероприятия</a:t>
                      </a:r>
                      <a:endParaRPr lang="ru-RU" sz="24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691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>
                          <a:effectLst/>
                        </a:rPr>
                        <a:t>1.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400" dirty="0" smtClean="0">
                          <a:effectLst/>
                          <a:latin typeface="Trebuchet MS (Основной текст)"/>
                        </a:rPr>
                        <a:t>Проведение торгов</a:t>
                      </a:r>
                      <a:endParaRPr lang="ru-RU" sz="2400" dirty="0">
                        <a:effectLst/>
                        <a:latin typeface="Trebuchet MS (Основной текст)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400" dirty="0">
                          <a:effectLst/>
                          <a:latin typeface="Trebuchet MS (Основной текст)"/>
                        </a:rPr>
                        <a:t>Иванова М.И.</a:t>
                      </a:r>
                      <a:endParaRPr lang="ru-RU" sz="2400" dirty="0">
                        <a:effectLst/>
                        <a:latin typeface="Trebuchet MS (Основной текст)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845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>
                          <a:effectLst/>
                        </a:rPr>
                        <a:t>2.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400" dirty="0" smtClean="0">
                          <a:effectLst/>
                          <a:latin typeface="Trebuchet MS (Основной текст)"/>
                        </a:rPr>
                        <a:t>Заключение</a:t>
                      </a:r>
                      <a:r>
                        <a:rPr lang="ru-RU" sz="2400" baseline="0" dirty="0" smtClean="0">
                          <a:effectLst/>
                          <a:latin typeface="Trebuchet MS (Основной текст)"/>
                        </a:rPr>
                        <a:t> контракта</a:t>
                      </a:r>
                      <a:endParaRPr lang="ru-RU" sz="2400" dirty="0">
                        <a:effectLst/>
                        <a:latin typeface="Trebuchet MS (Основной текст)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400" dirty="0">
                          <a:effectLst/>
                          <a:latin typeface="Trebuchet MS (Основной текст)"/>
                        </a:rPr>
                        <a:t>Петрова М.И.</a:t>
                      </a:r>
                      <a:endParaRPr lang="ru-RU" sz="2400" dirty="0">
                        <a:effectLst/>
                        <a:latin typeface="Trebuchet MS (Основной текст)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845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dirty="0" smtClean="0">
                          <a:effectLst/>
                        </a:rPr>
                        <a:t>3.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400" dirty="0" smtClean="0">
                          <a:effectLst/>
                          <a:latin typeface="Trebuchet MS (Основной текст)"/>
                        </a:rPr>
                        <a:t>Контроль за выполнением</a:t>
                      </a:r>
                      <a:r>
                        <a:rPr lang="ru-RU" sz="2400" baseline="0" dirty="0" smtClean="0">
                          <a:effectLst/>
                          <a:latin typeface="Trebuchet MS (Основной текст)"/>
                        </a:rPr>
                        <a:t> работ подрядчиком</a:t>
                      </a:r>
                      <a:endParaRPr lang="ru-RU" sz="2400" dirty="0">
                        <a:effectLst/>
                        <a:latin typeface="Trebuchet MS (Основной текст)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400" dirty="0">
                          <a:effectLst/>
                          <a:latin typeface="Trebuchet MS (Основной текст)"/>
                        </a:rPr>
                        <a:t>Сидоров И.И.</a:t>
                      </a:r>
                      <a:endParaRPr lang="ru-RU" sz="2400" dirty="0">
                        <a:effectLst/>
                        <a:latin typeface="Trebuchet MS (Основной текст)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124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dirty="0">
                          <a:effectLst/>
                        </a:rPr>
                        <a:t>…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400" dirty="0">
                          <a:effectLst/>
                          <a:latin typeface="Trebuchet MS (Основной текст)"/>
                        </a:rPr>
                        <a:t> </a:t>
                      </a:r>
                      <a:r>
                        <a:rPr lang="ru-RU" sz="2400" dirty="0" smtClean="0">
                          <a:effectLst/>
                          <a:latin typeface="Trebuchet MS (Основной текст)"/>
                        </a:rPr>
                        <a:t>Торжественное</a:t>
                      </a:r>
                      <a:r>
                        <a:rPr lang="ru-RU" sz="2400" baseline="0" dirty="0" smtClean="0">
                          <a:effectLst/>
                          <a:latin typeface="Trebuchet MS (Основной текст)"/>
                        </a:rPr>
                        <a:t> открытие</a:t>
                      </a:r>
                      <a:endParaRPr lang="ru-RU" sz="2400" dirty="0">
                        <a:effectLst/>
                        <a:latin typeface="Trebuchet MS (Основной текст)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400" dirty="0" smtClean="0">
                          <a:effectLst/>
                          <a:latin typeface="Trebuchet MS (Основной текст)"/>
                        </a:rPr>
                        <a:t>Суханова</a:t>
                      </a:r>
                      <a:r>
                        <a:rPr lang="ru-RU" sz="2400" baseline="0" dirty="0" smtClean="0">
                          <a:effectLst/>
                          <a:latin typeface="Trebuchet MS (Основной текст)"/>
                        </a:rPr>
                        <a:t> Н.Н.</a:t>
                      </a:r>
                      <a:r>
                        <a:rPr lang="ru-RU" sz="2400" dirty="0">
                          <a:effectLst/>
                          <a:latin typeface="Trebuchet MS (Основной текст)"/>
                        </a:rPr>
                        <a:t> </a:t>
                      </a:r>
                      <a:endParaRPr lang="ru-RU" sz="2400" dirty="0">
                        <a:effectLst/>
                        <a:latin typeface="Trebuchet MS (Основной текст)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495649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19336" y="203846"/>
            <a:ext cx="8928992" cy="4752525"/>
            <a:chOff x="668832" y="1225921"/>
            <a:chExt cx="7841995" cy="4549468"/>
          </a:xfrm>
        </p:grpSpPr>
        <p:sp>
          <p:nvSpPr>
            <p:cNvPr id="3" name="Полилиния 2"/>
            <p:cNvSpPr/>
            <p:nvPr/>
          </p:nvSpPr>
          <p:spPr>
            <a:xfrm>
              <a:off x="668832" y="1225921"/>
              <a:ext cx="2880981" cy="4549468"/>
            </a:xfrm>
            <a:custGeom>
              <a:avLst/>
              <a:gdLst>
                <a:gd name="connsiteX0" fmla="*/ 0 w 5605659"/>
                <a:gd name="connsiteY0" fmla="*/ 0 h 3299600"/>
                <a:gd name="connsiteX1" fmla="*/ 3955859 w 5605659"/>
                <a:gd name="connsiteY1" fmla="*/ 0 h 3299600"/>
                <a:gd name="connsiteX2" fmla="*/ 5605659 w 5605659"/>
                <a:gd name="connsiteY2" fmla="*/ 1649800 h 3299600"/>
                <a:gd name="connsiteX3" fmla="*/ 3955859 w 5605659"/>
                <a:gd name="connsiteY3" fmla="*/ 3299600 h 3299600"/>
                <a:gd name="connsiteX4" fmla="*/ 0 w 5605659"/>
                <a:gd name="connsiteY4" fmla="*/ 3299600 h 3299600"/>
                <a:gd name="connsiteX5" fmla="*/ 1649800 w 5605659"/>
                <a:gd name="connsiteY5" fmla="*/ 1649800 h 3299600"/>
                <a:gd name="connsiteX6" fmla="*/ 0 w 5605659"/>
                <a:gd name="connsiteY6" fmla="*/ 0 h 329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605659" h="3299600">
                  <a:moveTo>
                    <a:pt x="5605658" y="0"/>
                  </a:moveTo>
                  <a:lnTo>
                    <a:pt x="5605658" y="2328495"/>
                  </a:lnTo>
                  <a:lnTo>
                    <a:pt x="2802830" y="3299600"/>
                  </a:lnTo>
                  <a:lnTo>
                    <a:pt x="1" y="2328495"/>
                  </a:lnTo>
                  <a:lnTo>
                    <a:pt x="1" y="0"/>
                  </a:lnTo>
                  <a:lnTo>
                    <a:pt x="2802830" y="971105"/>
                  </a:lnTo>
                  <a:lnTo>
                    <a:pt x="5605658" y="0"/>
                  </a:ln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241" tIns="1665040" rIns="15240" bIns="1665041" numCol="1" spcCol="1270" anchor="ctr" anchorCtr="0">
              <a:noAutofit/>
            </a:bodyPr>
            <a:lstStyle/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b="1" u="sng" dirty="0"/>
                <a:t>Пункт 15</a:t>
              </a:r>
            </a:p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b="1" dirty="0"/>
                <a:t>Состав проектной группы для целей реализации общественного проекта </a:t>
              </a:r>
            </a:p>
          </p:txBody>
        </p:sp>
        <p:sp>
          <p:nvSpPr>
            <p:cNvPr id="4" name="Полилиния 3"/>
            <p:cNvSpPr/>
            <p:nvPr/>
          </p:nvSpPr>
          <p:spPr>
            <a:xfrm>
              <a:off x="3561427" y="1225921"/>
              <a:ext cx="4949400" cy="3219481"/>
            </a:xfrm>
            <a:custGeom>
              <a:avLst/>
              <a:gdLst>
                <a:gd name="connsiteX0" fmla="*/ 659592 w 3957470"/>
                <a:gd name="connsiteY0" fmla="*/ 0 h 4949399"/>
                <a:gd name="connsiteX1" fmla="*/ 3297878 w 3957470"/>
                <a:gd name="connsiteY1" fmla="*/ 0 h 4949399"/>
                <a:gd name="connsiteX2" fmla="*/ 3957470 w 3957470"/>
                <a:gd name="connsiteY2" fmla="*/ 659592 h 4949399"/>
                <a:gd name="connsiteX3" fmla="*/ 3957470 w 3957470"/>
                <a:gd name="connsiteY3" fmla="*/ 4949399 h 4949399"/>
                <a:gd name="connsiteX4" fmla="*/ 3957470 w 3957470"/>
                <a:gd name="connsiteY4" fmla="*/ 4949399 h 4949399"/>
                <a:gd name="connsiteX5" fmla="*/ 0 w 3957470"/>
                <a:gd name="connsiteY5" fmla="*/ 4949399 h 4949399"/>
                <a:gd name="connsiteX6" fmla="*/ 0 w 3957470"/>
                <a:gd name="connsiteY6" fmla="*/ 4949399 h 4949399"/>
                <a:gd name="connsiteX7" fmla="*/ 0 w 3957470"/>
                <a:gd name="connsiteY7" fmla="*/ 659592 h 4949399"/>
                <a:gd name="connsiteX8" fmla="*/ 659592 w 3957470"/>
                <a:gd name="connsiteY8" fmla="*/ 0 h 49493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57470" h="4949399">
                  <a:moveTo>
                    <a:pt x="3957470" y="824917"/>
                  </a:moveTo>
                  <a:lnTo>
                    <a:pt x="3957470" y="4124482"/>
                  </a:lnTo>
                  <a:cubicBezTo>
                    <a:pt x="3957470" y="4580071"/>
                    <a:pt x="3721345" y="4949398"/>
                    <a:pt x="3430069" y="4949398"/>
                  </a:cubicBezTo>
                  <a:lnTo>
                    <a:pt x="0" y="4949398"/>
                  </a:lnTo>
                  <a:lnTo>
                    <a:pt x="0" y="4949398"/>
                  </a:lnTo>
                  <a:lnTo>
                    <a:pt x="0" y="1"/>
                  </a:lnTo>
                  <a:lnTo>
                    <a:pt x="0" y="1"/>
                  </a:lnTo>
                  <a:lnTo>
                    <a:pt x="3430069" y="1"/>
                  </a:lnTo>
                  <a:cubicBezTo>
                    <a:pt x="3721345" y="1"/>
                    <a:pt x="3957470" y="369328"/>
                    <a:pt x="3957470" y="824917"/>
                  </a:cubicBez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9137" tIns="210968" rIns="210968" bIns="210969" numCol="1" spcCol="1270" anchor="ctr" anchorCtr="0">
              <a:noAutofit/>
            </a:bodyPr>
            <a:lstStyle/>
            <a:p>
              <a:pPr marL="285750" lvl="1" indent="-285750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US" i="1" dirty="0">
                <a:solidFill>
                  <a:schemeClr val="accent6"/>
                </a:solidFill>
              </a:endParaRPr>
            </a:p>
            <a:p>
              <a:pPr marL="285750" lvl="1" indent="-285750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ru-RU" i="1" dirty="0">
                <a:solidFill>
                  <a:schemeClr val="accent6"/>
                </a:solidFill>
              </a:endParaRPr>
            </a:p>
          </p:txBody>
        </p:sp>
      </p:grp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7871122"/>
              </p:ext>
            </p:extLst>
          </p:nvPr>
        </p:nvGraphicFramePr>
        <p:xfrm>
          <a:off x="3408334" y="548680"/>
          <a:ext cx="8579982" cy="53285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7805"/>
                <a:gridCol w="4395589"/>
                <a:gridCol w="3606588"/>
              </a:tblGrid>
              <a:tr h="6075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200" dirty="0">
                          <a:effectLst/>
                        </a:rPr>
                        <a:t>№ п/п</a:t>
                      </a:r>
                      <a:endParaRPr lang="ru-RU" sz="2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200" dirty="0">
                          <a:effectLst/>
                        </a:rPr>
                        <a:t>Ф.И.О.</a:t>
                      </a:r>
                      <a:endParaRPr lang="ru-RU" sz="2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200" dirty="0">
                          <a:effectLst/>
                        </a:rPr>
                        <a:t>Наименование должности</a:t>
                      </a:r>
                      <a:endParaRPr lang="ru-RU" sz="2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075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200">
                          <a:effectLst/>
                        </a:rPr>
                        <a:t>1.</a:t>
                      </a:r>
                      <a:endParaRPr lang="ru-RU" sz="22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200" dirty="0">
                          <a:effectLst/>
                        </a:rPr>
                        <a:t> </a:t>
                      </a:r>
                      <a:r>
                        <a:rPr lang="ru-RU" sz="2200" dirty="0" smtClean="0">
                          <a:effectLst/>
                        </a:rPr>
                        <a:t>Иванова Мария Васильевна</a:t>
                      </a:r>
                      <a:endParaRPr lang="ru-RU" sz="22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200" dirty="0">
                          <a:effectLst/>
                        </a:rPr>
                        <a:t>(руководитель проектной группы)</a:t>
                      </a:r>
                      <a:endParaRPr lang="ru-RU" sz="2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200" dirty="0">
                          <a:effectLst/>
                        </a:rPr>
                        <a:t> </a:t>
                      </a:r>
                      <a:r>
                        <a:rPr lang="ru-RU" sz="2200" dirty="0" smtClean="0">
                          <a:effectLst/>
                        </a:rPr>
                        <a:t>заместитель</a:t>
                      </a:r>
                      <a:r>
                        <a:rPr lang="ru-RU" sz="2200" baseline="0" dirty="0" smtClean="0">
                          <a:effectLst/>
                        </a:rPr>
                        <a:t> главы Советского внутригородского городского округа Самара</a:t>
                      </a:r>
                      <a:endParaRPr lang="ru-RU" sz="2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075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200">
                          <a:effectLst/>
                        </a:rPr>
                        <a:t>2.</a:t>
                      </a:r>
                      <a:endParaRPr lang="ru-RU" sz="22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Петров</a:t>
                      </a:r>
                      <a:r>
                        <a:rPr lang="ru-RU" sz="22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Михаил Иванович</a:t>
                      </a:r>
                      <a:endParaRPr lang="ru-RU" sz="2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9700" algn="l"/>
                          <a:tab pos="457200" algn="l"/>
                        </a:tabLst>
                        <a:defRPr/>
                      </a:pPr>
                      <a:r>
                        <a:rPr lang="ru-RU" sz="2200" dirty="0">
                          <a:effectLst/>
                        </a:rPr>
                        <a:t> </a:t>
                      </a:r>
                      <a:r>
                        <a:rPr lang="ru-RU" sz="2200" dirty="0" smtClean="0">
                          <a:effectLst/>
                        </a:rPr>
                        <a:t>управляющий</a:t>
                      </a:r>
                      <a:r>
                        <a:rPr lang="ru-RU" sz="2200" baseline="0" dirty="0" smtClean="0">
                          <a:effectLst/>
                        </a:rPr>
                        <a:t> микрорайоном №135</a:t>
                      </a:r>
                      <a:endParaRPr lang="ru-RU" sz="2200" dirty="0" smtClean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025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200">
                          <a:effectLst/>
                        </a:rPr>
                        <a:t>3.</a:t>
                      </a:r>
                      <a:endParaRPr lang="ru-RU" sz="22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200" dirty="0">
                          <a:effectLst/>
                        </a:rPr>
                        <a:t> </a:t>
                      </a:r>
                      <a:r>
                        <a:rPr lang="ru-RU" sz="2200" dirty="0" smtClean="0">
                          <a:effectLst/>
                        </a:rPr>
                        <a:t>Ковалев Леонид</a:t>
                      </a:r>
                      <a:r>
                        <a:rPr lang="ru-RU" sz="2200" baseline="0" dirty="0" smtClean="0">
                          <a:effectLst/>
                        </a:rPr>
                        <a:t> Михайлович</a:t>
                      </a:r>
                      <a:endParaRPr lang="ru-RU" sz="2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200" dirty="0" smtClean="0">
                          <a:effectLst/>
                        </a:rPr>
                        <a:t>председатель</a:t>
                      </a:r>
                      <a:r>
                        <a:rPr lang="ru-RU" sz="2200" baseline="0" dirty="0" smtClean="0">
                          <a:effectLst/>
                        </a:rPr>
                        <a:t> общественного совета внутригородского района городского округа Самара</a:t>
                      </a:r>
                      <a:r>
                        <a:rPr lang="ru-RU" sz="2200" dirty="0">
                          <a:effectLst/>
                        </a:rPr>
                        <a:t> </a:t>
                      </a:r>
                      <a:endParaRPr lang="ru-RU" sz="2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025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200" dirty="0" smtClean="0">
                          <a:effectLst/>
                          <a:latin typeface="+mn-lt"/>
                          <a:ea typeface="MS Mincho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2200" dirty="0" smtClean="0">
                          <a:effectLst/>
                          <a:latin typeface="Cambria" panose="02040503050406030204" pitchFamily="18" charset="0"/>
                          <a:ea typeface="MS Mincho"/>
                          <a:cs typeface="Times New Roman" panose="02020603050405020304" pitchFamily="18" charset="0"/>
                        </a:rPr>
                        <a:t>.</a:t>
                      </a:r>
                      <a:endParaRPr lang="ru-RU" sz="2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200" b="0" dirty="0" smtClean="0">
                          <a:effectLst/>
                          <a:latin typeface="+mn-lt"/>
                          <a:ea typeface="MS Mincho"/>
                          <a:cs typeface="Times New Roman" panose="02020603050405020304" pitchFamily="18" charset="0"/>
                        </a:rPr>
                        <a:t>Костенко Ирина Николаевна</a:t>
                      </a:r>
                      <a:endParaRPr lang="ru-RU" sz="2200" b="0" dirty="0">
                        <a:effectLst/>
                        <a:latin typeface="+mn-lt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9700" algn="l"/>
                          <a:tab pos="457200" algn="l"/>
                        </a:tabLst>
                        <a:defRPr/>
                      </a:pPr>
                      <a:r>
                        <a:rPr lang="ru-RU" sz="2200" dirty="0" smtClean="0">
                          <a:effectLst/>
                        </a:rPr>
                        <a:t>предприниматель</a:t>
                      </a:r>
                      <a:endParaRPr lang="ru-RU" sz="2200" dirty="0" smtClean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346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200" dirty="0" smtClean="0">
                          <a:effectLst/>
                        </a:rPr>
                        <a:t> 5.</a:t>
                      </a:r>
                      <a:endParaRPr lang="ru-RU" sz="2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200" dirty="0">
                          <a:effectLst/>
                        </a:rPr>
                        <a:t> </a:t>
                      </a:r>
                      <a:r>
                        <a:rPr lang="ru-RU" sz="2200" dirty="0" smtClean="0">
                          <a:effectLst/>
                        </a:rPr>
                        <a:t>Сидорова Елена Петровна</a:t>
                      </a:r>
                      <a:endParaRPr lang="ru-RU" sz="2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9700" algn="l"/>
                          <a:tab pos="457200" algn="l"/>
                        </a:tabLst>
                        <a:defRPr/>
                      </a:pPr>
                      <a:r>
                        <a:rPr lang="ru-RU" sz="2200" dirty="0" smtClean="0">
                          <a:effectLst/>
                        </a:rPr>
                        <a:t>житель</a:t>
                      </a:r>
                      <a:endParaRPr lang="ru-RU" sz="2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cxnSp>
        <p:nvCxnSpPr>
          <p:cNvPr id="13" name="Прямая соединительная линия 12"/>
          <p:cNvCxnSpPr/>
          <p:nvPr/>
        </p:nvCxnSpPr>
        <p:spPr>
          <a:xfrm>
            <a:off x="4655840" y="5733256"/>
            <a:ext cx="3312368" cy="0"/>
          </a:xfrm>
          <a:prstGeom prst="line">
            <a:avLst/>
          </a:prstGeom>
          <a:ln w="285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8976320" y="5746612"/>
            <a:ext cx="2448272" cy="0"/>
          </a:xfrm>
          <a:prstGeom prst="line">
            <a:avLst/>
          </a:prstGeom>
          <a:ln w="285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456040" y="6237312"/>
            <a:ext cx="5532276" cy="461665"/>
          </a:xfrm>
          <a:prstGeom prst="rect">
            <a:avLst/>
          </a:prstGeom>
          <a:solidFill>
            <a:srgbClr val="92D05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 smtClean="0"/>
              <a:t>НЕ МЕНЕЕ ТРЕХ ЧЕЛОВЕК ЖИТЕЛЕЙ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47615639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1344" y="260648"/>
            <a:ext cx="11809312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Рекомендуем после заполненной таблицы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указать </a:t>
            </a:r>
          </a:p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инициатора 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общественного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проекта</a:t>
            </a:r>
            <a:r>
              <a:rPr lang="ru-RU" sz="2400" b="1" dirty="0" smtClean="0"/>
              <a:t> </a:t>
            </a:r>
            <a:endParaRPr lang="ru-RU" sz="2400" b="1" dirty="0"/>
          </a:p>
          <a:p>
            <a:pPr algn="ctr"/>
            <a:endParaRPr lang="ru-RU" sz="2400" dirty="0"/>
          </a:p>
          <a:p>
            <a:r>
              <a:rPr lang="ru-RU" dirty="0"/>
              <a:t>А) В случае если инициатором является глава муниципального образования или представительный орган муниципального образования:</a:t>
            </a:r>
          </a:p>
          <a:p>
            <a:r>
              <a:rPr lang="ru-RU" i="1" dirty="0">
                <a:solidFill>
                  <a:srgbClr val="FF0000"/>
                </a:solidFill>
              </a:rPr>
              <a:t>Глава </a:t>
            </a:r>
            <a:r>
              <a:rPr lang="ru-RU" i="1" dirty="0" smtClean="0">
                <a:solidFill>
                  <a:srgbClr val="FF0000"/>
                </a:solidFill>
              </a:rPr>
              <a:t>городского округа, ФИО</a:t>
            </a:r>
            <a:endParaRPr lang="ru-RU" i="1" dirty="0">
              <a:solidFill>
                <a:srgbClr val="FF0000"/>
              </a:solidFill>
            </a:endParaRPr>
          </a:p>
          <a:p>
            <a:endParaRPr lang="ru-RU" dirty="0"/>
          </a:p>
          <a:p>
            <a:r>
              <a:rPr lang="ru-RU" dirty="0"/>
              <a:t>Б) Если инициатором является население:</a:t>
            </a:r>
          </a:p>
          <a:p>
            <a:r>
              <a:rPr lang="ru-RU" i="1" dirty="0">
                <a:solidFill>
                  <a:srgbClr val="FF0000"/>
                </a:solidFill>
              </a:rPr>
              <a:t>Жители Петрова М.Я., Сидоров П.П. </a:t>
            </a:r>
          </a:p>
          <a:p>
            <a:endParaRPr lang="ru-RU" dirty="0"/>
          </a:p>
          <a:p>
            <a:r>
              <a:rPr lang="ru-RU" dirty="0"/>
              <a:t>В) Если инициатор территориальное общественное самоуправление:</a:t>
            </a:r>
          </a:p>
          <a:p>
            <a:r>
              <a:rPr lang="ru-RU" i="1" dirty="0">
                <a:solidFill>
                  <a:srgbClr val="FF0000"/>
                </a:solidFill>
              </a:rPr>
              <a:t>Полное </a:t>
            </a:r>
            <a:r>
              <a:rPr lang="ru-RU" i="1" dirty="0" smtClean="0">
                <a:solidFill>
                  <a:srgbClr val="FF0000"/>
                </a:solidFill>
              </a:rPr>
              <a:t>название </a:t>
            </a:r>
            <a:r>
              <a:rPr lang="ru-RU" i="1" dirty="0">
                <a:solidFill>
                  <a:srgbClr val="FF0000"/>
                </a:solidFill>
              </a:rPr>
              <a:t>территориального общественного самоуправления и полное наименование муниципального </a:t>
            </a:r>
            <a:r>
              <a:rPr lang="ru-RU" i="1" dirty="0" smtClean="0">
                <a:solidFill>
                  <a:srgbClr val="FF0000"/>
                </a:solidFill>
              </a:rPr>
              <a:t>образования</a:t>
            </a:r>
            <a:endParaRPr lang="ru-RU" i="1" dirty="0">
              <a:solidFill>
                <a:srgbClr val="FF0000"/>
              </a:solidFill>
            </a:endParaRPr>
          </a:p>
          <a:p>
            <a:endParaRPr lang="ru-RU" dirty="0"/>
          </a:p>
          <a:p>
            <a:r>
              <a:rPr lang="ru-RU" dirty="0"/>
              <a:t>Г) Если инициатор территориальный общественный совет:</a:t>
            </a:r>
          </a:p>
          <a:p>
            <a:r>
              <a:rPr lang="ru-RU" i="1" dirty="0" smtClean="0">
                <a:solidFill>
                  <a:srgbClr val="FF0000"/>
                </a:solidFill>
              </a:rPr>
              <a:t>Название </a:t>
            </a:r>
            <a:r>
              <a:rPr lang="ru-RU" i="1" dirty="0">
                <a:solidFill>
                  <a:srgbClr val="FF0000"/>
                </a:solidFill>
              </a:rPr>
              <a:t>территориального общественного совета и полное наименование муниципального </a:t>
            </a:r>
            <a:r>
              <a:rPr lang="ru-RU" i="1" dirty="0" smtClean="0">
                <a:solidFill>
                  <a:srgbClr val="FF0000"/>
                </a:solidFill>
              </a:rPr>
              <a:t>образования</a:t>
            </a:r>
          </a:p>
          <a:p>
            <a:endParaRPr lang="ru-RU" sz="2000" i="1" dirty="0">
              <a:solidFill>
                <a:srgbClr val="FF0000"/>
              </a:solidFill>
            </a:endParaRPr>
          </a:p>
          <a:p>
            <a:r>
              <a:rPr lang="ru-RU" dirty="0" smtClean="0"/>
              <a:t>Д) Если инициатор некоммерческая организация:</a:t>
            </a:r>
          </a:p>
          <a:p>
            <a:r>
              <a:rPr lang="ru-RU" i="1" dirty="0" smtClean="0">
                <a:solidFill>
                  <a:srgbClr val="FF0000"/>
                </a:solidFill>
              </a:rPr>
              <a:t>Полное название некоммерческое организации и полное наименование муниципального образования</a:t>
            </a:r>
            <a:endParaRPr lang="ru-RU" i="1" dirty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417467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19336" y="188640"/>
            <a:ext cx="8965469" cy="6228692"/>
            <a:chOff x="571821" y="899124"/>
            <a:chExt cx="7874031" cy="5339202"/>
          </a:xfrm>
        </p:grpSpPr>
        <p:sp>
          <p:nvSpPr>
            <p:cNvPr id="3" name="Полилиния 2"/>
            <p:cNvSpPr/>
            <p:nvPr/>
          </p:nvSpPr>
          <p:spPr>
            <a:xfrm>
              <a:off x="571821" y="912858"/>
              <a:ext cx="3162095" cy="5325468"/>
            </a:xfrm>
            <a:custGeom>
              <a:avLst/>
              <a:gdLst>
                <a:gd name="connsiteX0" fmla="*/ 0 w 5605659"/>
                <a:gd name="connsiteY0" fmla="*/ 0 h 3299600"/>
                <a:gd name="connsiteX1" fmla="*/ 3955859 w 5605659"/>
                <a:gd name="connsiteY1" fmla="*/ 0 h 3299600"/>
                <a:gd name="connsiteX2" fmla="*/ 5605659 w 5605659"/>
                <a:gd name="connsiteY2" fmla="*/ 1649800 h 3299600"/>
                <a:gd name="connsiteX3" fmla="*/ 3955859 w 5605659"/>
                <a:gd name="connsiteY3" fmla="*/ 3299600 h 3299600"/>
                <a:gd name="connsiteX4" fmla="*/ 0 w 5605659"/>
                <a:gd name="connsiteY4" fmla="*/ 3299600 h 3299600"/>
                <a:gd name="connsiteX5" fmla="*/ 1649800 w 5605659"/>
                <a:gd name="connsiteY5" fmla="*/ 1649800 h 3299600"/>
                <a:gd name="connsiteX6" fmla="*/ 0 w 5605659"/>
                <a:gd name="connsiteY6" fmla="*/ 0 h 329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605659" h="3299600">
                  <a:moveTo>
                    <a:pt x="5605658" y="0"/>
                  </a:moveTo>
                  <a:lnTo>
                    <a:pt x="5605658" y="2328495"/>
                  </a:lnTo>
                  <a:lnTo>
                    <a:pt x="2802830" y="3299600"/>
                  </a:lnTo>
                  <a:lnTo>
                    <a:pt x="1" y="2328495"/>
                  </a:lnTo>
                  <a:lnTo>
                    <a:pt x="1" y="0"/>
                  </a:lnTo>
                  <a:lnTo>
                    <a:pt x="2802830" y="971105"/>
                  </a:lnTo>
                  <a:lnTo>
                    <a:pt x="5605658" y="0"/>
                  </a:ln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241" tIns="1665040" rIns="15240" bIns="1665041" numCol="1" spcCol="1270" anchor="ctr" anchorCtr="0">
              <a:noAutofit/>
            </a:bodyPr>
            <a:lstStyle/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b="1" u="sng" dirty="0"/>
                <a:t>Пункт 16</a:t>
              </a:r>
            </a:p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b="1" dirty="0"/>
                <a:t>Календарный план реализации общественного проекта с учетом сроков выполнения мероприятий по его реализации</a:t>
              </a:r>
            </a:p>
          </p:txBody>
        </p:sp>
        <p:sp>
          <p:nvSpPr>
            <p:cNvPr id="4" name="Полилиния 3"/>
            <p:cNvSpPr/>
            <p:nvPr/>
          </p:nvSpPr>
          <p:spPr>
            <a:xfrm>
              <a:off x="3736510" y="899124"/>
              <a:ext cx="4709342" cy="3703493"/>
            </a:xfrm>
            <a:custGeom>
              <a:avLst/>
              <a:gdLst>
                <a:gd name="connsiteX0" fmla="*/ 659592 w 3957470"/>
                <a:gd name="connsiteY0" fmla="*/ 0 h 4949399"/>
                <a:gd name="connsiteX1" fmla="*/ 3297878 w 3957470"/>
                <a:gd name="connsiteY1" fmla="*/ 0 h 4949399"/>
                <a:gd name="connsiteX2" fmla="*/ 3957470 w 3957470"/>
                <a:gd name="connsiteY2" fmla="*/ 659592 h 4949399"/>
                <a:gd name="connsiteX3" fmla="*/ 3957470 w 3957470"/>
                <a:gd name="connsiteY3" fmla="*/ 4949399 h 4949399"/>
                <a:gd name="connsiteX4" fmla="*/ 3957470 w 3957470"/>
                <a:gd name="connsiteY4" fmla="*/ 4949399 h 4949399"/>
                <a:gd name="connsiteX5" fmla="*/ 0 w 3957470"/>
                <a:gd name="connsiteY5" fmla="*/ 4949399 h 4949399"/>
                <a:gd name="connsiteX6" fmla="*/ 0 w 3957470"/>
                <a:gd name="connsiteY6" fmla="*/ 4949399 h 4949399"/>
                <a:gd name="connsiteX7" fmla="*/ 0 w 3957470"/>
                <a:gd name="connsiteY7" fmla="*/ 659592 h 4949399"/>
                <a:gd name="connsiteX8" fmla="*/ 659592 w 3957470"/>
                <a:gd name="connsiteY8" fmla="*/ 0 h 49493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57470" h="4949399">
                  <a:moveTo>
                    <a:pt x="3957470" y="824917"/>
                  </a:moveTo>
                  <a:lnTo>
                    <a:pt x="3957470" y="4124482"/>
                  </a:lnTo>
                  <a:cubicBezTo>
                    <a:pt x="3957470" y="4580071"/>
                    <a:pt x="3721345" y="4949398"/>
                    <a:pt x="3430069" y="4949398"/>
                  </a:cubicBezTo>
                  <a:lnTo>
                    <a:pt x="0" y="4949398"/>
                  </a:lnTo>
                  <a:lnTo>
                    <a:pt x="0" y="4949398"/>
                  </a:lnTo>
                  <a:lnTo>
                    <a:pt x="0" y="1"/>
                  </a:lnTo>
                  <a:lnTo>
                    <a:pt x="0" y="1"/>
                  </a:lnTo>
                  <a:lnTo>
                    <a:pt x="3430069" y="1"/>
                  </a:lnTo>
                  <a:cubicBezTo>
                    <a:pt x="3721345" y="1"/>
                    <a:pt x="3957470" y="369328"/>
                    <a:pt x="3957470" y="824917"/>
                  </a:cubicBez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9137" tIns="210968" rIns="210968" bIns="210969" numCol="1" spcCol="1270" anchor="ctr" anchorCtr="0">
              <a:noAutofit/>
            </a:bodyPr>
            <a:lstStyle/>
            <a:p>
              <a:pPr marL="285750" lvl="1" indent="-285750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US" i="1" dirty="0">
                <a:solidFill>
                  <a:schemeClr val="accent6"/>
                </a:solidFill>
              </a:endParaRPr>
            </a:p>
            <a:p>
              <a:pPr marL="285750" lvl="1" indent="-285750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ru-RU" i="1" dirty="0">
                <a:solidFill>
                  <a:schemeClr val="accent6"/>
                </a:solidFill>
              </a:endParaRPr>
            </a:p>
          </p:txBody>
        </p:sp>
      </p:grp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0197689"/>
              </p:ext>
            </p:extLst>
          </p:nvPr>
        </p:nvGraphicFramePr>
        <p:xfrm>
          <a:off x="3737484" y="188640"/>
          <a:ext cx="8284860" cy="5921215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4230724"/>
                <a:gridCol w="1872208"/>
                <a:gridCol w="2181928"/>
              </a:tblGrid>
              <a:tr h="6469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dirty="0">
                          <a:effectLst/>
                        </a:rPr>
                        <a:t>Наименование мероприятия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1081" marR="410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>
                          <a:effectLst/>
                        </a:rPr>
                        <a:t>Начало реализации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>
                          <a:effectLst/>
                        </a:rPr>
                        <a:t>(месяц, год)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1081" marR="410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>
                          <a:effectLst/>
                        </a:rPr>
                        <a:t>Окончание реализации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>
                          <a:effectLst/>
                        </a:rPr>
                        <a:t>(месяц, год)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1081" marR="41081" marT="0" marB="0"/>
                </a:tc>
              </a:tr>
              <a:tr h="31659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9700" algn="l"/>
                          <a:tab pos="457200" algn="l"/>
                        </a:tabLst>
                        <a:defRPr/>
                      </a:pPr>
                      <a:r>
                        <a:rPr lang="ru-RU" sz="2000" dirty="0" smtClean="0">
                          <a:effectLst/>
                        </a:rPr>
                        <a:t>1.Проведение торгов</a:t>
                      </a:r>
                      <a:endParaRPr lang="ru-RU" sz="2000" dirty="0" smtClean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1081" marR="410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Май 2020           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1081" marR="410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Май 2020</a:t>
                      </a: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1081" marR="41081" marT="0" marB="0"/>
                </a:tc>
              </a:tr>
              <a:tr h="75816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9700" algn="l"/>
                          <a:tab pos="457200" algn="l"/>
                        </a:tabLst>
                        <a:defRPr/>
                      </a:pPr>
                      <a:r>
                        <a:rPr lang="ru-RU" sz="2000" dirty="0" smtClean="0">
                          <a:effectLst/>
                          <a:latin typeface="Cambria" panose="02040503050406030204" pitchFamily="18" charset="0"/>
                          <a:ea typeface="MS Mincho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ru-RU" sz="2000" dirty="0" smtClean="0">
                          <a:effectLst/>
                        </a:rPr>
                        <a:t>Привлечение жителей</a:t>
                      </a:r>
                      <a:r>
                        <a:rPr lang="ru-RU" sz="2000" baseline="0" dirty="0" smtClean="0">
                          <a:effectLst/>
                        </a:rPr>
                        <a:t> </a:t>
                      </a:r>
                      <a:r>
                        <a:rPr lang="ru-RU" sz="2000" dirty="0" smtClean="0">
                          <a:effectLst/>
                        </a:rPr>
                        <a:t>к подготовке</a:t>
                      </a:r>
                      <a:r>
                        <a:rPr lang="ru-RU" sz="2000" baseline="0" dirty="0" smtClean="0">
                          <a:effectLst/>
                        </a:rPr>
                        <a:t> территории</a:t>
                      </a:r>
                      <a:endParaRPr lang="ru-RU" sz="2000" dirty="0" smtClean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1081" marR="41081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effectLst/>
                        </a:rPr>
                        <a:t>   </a:t>
                      </a:r>
                      <a:r>
                        <a:rPr lang="ru-RU" sz="2000" dirty="0" smtClean="0">
                          <a:effectLst/>
                        </a:rPr>
                        <a:t>Май 2020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1081" marR="410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Май 2020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1081" marR="41081" marT="0" marB="0"/>
                </a:tc>
              </a:tr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dirty="0">
                          <a:effectLst/>
                        </a:rPr>
                        <a:t>3</a:t>
                      </a:r>
                      <a:r>
                        <a:rPr lang="ru-RU" sz="2000" dirty="0" smtClean="0">
                          <a:effectLst/>
                        </a:rPr>
                        <a:t>. Заключение контракта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1081" marR="410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Июнь 2020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1081" marR="410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Июнь 2020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1081" marR="41081" marT="0" marB="0"/>
                </a:tc>
              </a:tr>
              <a:tr h="6585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9700" algn="l"/>
                          <a:tab pos="457200" algn="l"/>
                        </a:tabLst>
                        <a:defRPr/>
                      </a:pPr>
                      <a:r>
                        <a:rPr lang="ru-RU" sz="2000" dirty="0">
                          <a:effectLst/>
                        </a:rPr>
                        <a:t>4</a:t>
                      </a:r>
                      <a:r>
                        <a:rPr lang="ru-RU" sz="2000" dirty="0" smtClean="0">
                          <a:effectLst/>
                        </a:rPr>
                        <a:t>.</a:t>
                      </a:r>
                      <a:r>
                        <a:rPr lang="ru-RU" sz="2000" dirty="0" smtClean="0">
                          <a:effectLst/>
                          <a:latin typeface="+mn-lt"/>
                          <a:ea typeface="MS Mincho"/>
                          <a:cs typeface="Times New Roman" panose="02020603050405020304" pitchFamily="18" charset="0"/>
                        </a:rPr>
                        <a:t> Контроль за выполнением</a:t>
                      </a:r>
                      <a:r>
                        <a:rPr lang="ru-RU" sz="2000" baseline="0" dirty="0" smtClean="0">
                          <a:effectLst/>
                          <a:latin typeface="+mn-lt"/>
                          <a:ea typeface="MS Mincho"/>
                          <a:cs typeface="Times New Roman" panose="02020603050405020304" pitchFamily="18" charset="0"/>
                        </a:rPr>
                        <a:t> работ подрядчиком</a:t>
                      </a:r>
                      <a:endParaRPr lang="ru-RU" sz="2000" dirty="0" smtClean="0">
                        <a:effectLst/>
                        <a:latin typeface="+mn-lt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1081" marR="410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Июль 2020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1081" marR="410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Август 2020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1081" marR="41081" marT="0" marB="0"/>
                </a:tc>
              </a:tr>
              <a:tr h="6585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dirty="0" smtClean="0">
                          <a:effectLst/>
                          <a:latin typeface="+mn-lt"/>
                          <a:ea typeface="MS Mincho"/>
                          <a:cs typeface="Times New Roman" panose="02020603050405020304" pitchFamily="18" charset="0"/>
                        </a:rPr>
                        <a:t>5. </a:t>
                      </a:r>
                      <a:r>
                        <a:rPr lang="ru-RU" sz="2000" dirty="0" smtClean="0">
                          <a:effectLst/>
                        </a:rPr>
                        <a:t>Выполнение работ подрядчиком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i="1" dirty="0" smtClean="0">
                          <a:effectLst/>
                        </a:rPr>
                        <a:t>(указать каких именно) </a:t>
                      </a:r>
                      <a:endParaRPr lang="ru-RU" sz="2000" i="1" dirty="0" smtClean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1081" marR="410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+mn-lt"/>
                          <a:ea typeface="MS Mincho"/>
                          <a:cs typeface="Times New Roman" panose="02020603050405020304" pitchFamily="18" charset="0"/>
                        </a:rPr>
                        <a:t>Июль 2020 </a:t>
                      </a:r>
                      <a:endParaRPr lang="ru-RU" sz="2000" dirty="0">
                        <a:effectLst/>
                        <a:latin typeface="+mn-lt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1081" marR="410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+mn-lt"/>
                          <a:ea typeface="MS Mincho"/>
                          <a:cs typeface="Times New Roman" panose="02020603050405020304" pitchFamily="18" charset="0"/>
                        </a:rPr>
                        <a:t>Август</a:t>
                      </a:r>
                      <a:r>
                        <a:rPr lang="ru-RU" sz="2000" baseline="0" dirty="0" smtClean="0">
                          <a:effectLst/>
                          <a:latin typeface="+mn-lt"/>
                          <a:ea typeface="MS Mincho"/>
                          <a:cs typeface="Times New Roman" panose="02020603050405020304" pitchFamily="18" charset="0"/>
                        </a:rPr>
                        <a:t> 2020</a:t>
                      </a:r>
                      <a:endParaRPr lang="ru-RU" sz="2000" dirty="0">
                        <a:effectLst/>
                        <a:latin typeface="+mn-lt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1081" marR="41081" marT="0" marB="0"/>
                </a:tc>
              </a:tr>
              <a:tr h="6585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9700" algn="l"/>
                          <a:tab pos="457200" algn="l"/>
                        </a:tabLst>
                        <a:defRPr/>
                      </a:pPr>
                      <a:r>
                        <a:rPr lang="ru-RU" sz="2000" dirty="0">
                          <a:effectLst/>
                        </a:rPr>
                        <a:t>6</a:t>
                      </a:r>
                      <a:r>
                        <a:rPr lang="ru-RU" sz="2000" dirty="0" smtClean="0">
                          <a:effectLst/>
                        </a:rPr>
                        <a:t>. Выполнение работ подрядчиком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9700" algn="l"/>
                          <a:tab pos="457200" algn="l"/>
                        </a:tabLst>
                        <a:defRPr/>
                      </a:pPr>
                      <a:r>
                        <a:rPr lang="ru-RU" sz="2000" i="1" dirty="0" smtClean="0">
                          <a:effectLst/>
                        </a:rPr>
                        <a:t>(указать каких именно)</a:t>
                      </a:r>
                      <a:endParaRPr lang="ru-RU" sz="2000" i="1" dirty="0" smtClean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1081" marR="410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smtClean="0">
                          <a:effectLst/>
                        </a:rPr>
                        <a:t>Август 2020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1081" marR="410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Сентябрь</a:t>
                      </a:r>
                      <a:r>
                        <a:rPr lang="ru-RU" sz="2000" baseline="0" dirty="0" smtClean="0">
                          <a:effectLst/>
                        </a:rPr>
                        <a:t> </a:t>
                      </a:r>
                      <a:r>
                        <a:rPr lang="ru-RU" sz="2000" dirty="0" smtClean="0">
                          <a:effectLst/>
                        </a:rPr>
                        <a:t>2020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1081" marR="41081" marT="0" marB="0"/>
                </a:tc>
              </a:tr>
              <a:tr h="6585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dirty="0">
                          <a:effectLst/>
                        </a:rPr>
                        <a:t>7</a:t>
                      </a:r>
                      <a:r>
                        <a:rPr lang="ru-RU" sz="2000" dirty="0" smtClean="0">
                          <a:effectLst/>
                        </a:rPr>
                        <a:t>. Торжественное открытие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1081" marR="410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dirty="0" smtClean="0">
                          <a:effectLst/>
                        </a:rPr>
                        <a:t>Сентябрь 2020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1081" marR="41081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9700" algn="l"/>
                          <a:tab pos="457200" algn="l"/>
                        </a:tabLst>
                        <a:defRPr/>
                      </a:pPr>
                      <a:r>
                        <a:rPr lang="ru-RU" sz="2000" dirty="0" smtClean="0">
                          <a:effectLst/>
                        </a:rPr>
                        <a:t>Сентябрь 2020</a:t>
                      </a:r>
                      <a:endParaRPr lang="ru-RU" sz="2000" dirty="0" smtClean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1081" marR="41081" marT="0" marB="0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775520" y="6417332"/>
            <a:ext cx="10212796" cy="400110"/>
          </a:xfrm>
          <a:prstGeom prst="rect">
            <a:avLst/>
          </a:prstGeom>
          <a:solidFill>
            <a:srgbClr val="92D05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 smtClean="0"/>
              <a:t>СРОКИ выполнения работ одинаковы для ноябрьского и мартовского конкурсов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12405711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263352" y="332656"/>
            <a:ext cx="11881320" cy="5688632"/>
            <a:chOff x="625114" y="1269472"/>
            <a:chExt cx="10245187" cy="4505914"/>
          </a:xfrm>
        </p:grpSpPr>
        <p:sp>
          <p:nvSpPr>
            <p:cNvPr id="3" name="Полилиния 2"/>
            <p:cNvSpPr/>
            <p:nvPr/>
          </p:nvSpPr>
          <p:spPr>
            <a:xfrm>
              <a:off x="625114" y="1269472"/>
              <a:ext cx="3001811" cy="4505914"/>
            </a:xfrm>
            <a:custGeom>
              <a:avLst/>
              <a:gdLst>
                <a:gd name="connsiteX0" fmla="*/ 0 w 5605659"/>
                <a:gd name="connsiteY0" fmla="*/ 0 h 3299600"/>
                <a:gd name="connsiteX1" fmla="*/ 3955859 w 5605659"/>
                <a:gd name="connsiteY1" fmla="*/ 0 h 3299600"/>
                <a:gd name="connsiteX2" fmla="*/ 5605659 w 5605659"/>
                <a:gd name="connsiteY2" fmla="*/ 1649800 h 3299600"/>
                <a:gd name="connsiteX3" fmla="*/ 3955859 w 5605659"/>
                <a:gd name="connsiteY3" fmla="*/ 3299600 h 3299600"/>
                <a:gd name="connsiteX4" fmla="*/ 0 w 5605659"/>
                <a:gd name="connsiteY4" fmla="*/ 3299600 h 3299600"/>
                <a:gd name="connsiteX5" fmla="*/ 1649800 w 5605659"/>
                <a:gd name="connsiteY5" fmla="*/ 1649800 h 3299600"/>
                <a:gd name="connsiteX6" fmla="*/ 0 w 5605659"/>
                <a:gd name="connsiteY6" fmla="*/ 0 h 329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605659" h="3299600">
                  <a:moveTo>
                    <a:pt x="5605658" y="0"/>
                  </a:moveTo>
                  <a:lnTo>
                    <a:pt x="5605658" y="2328495"/>
                  </a:lnTo>
                  <a:lnTo>
                    <a:pt x="2802830" y="3299600"/>
                  </a:lnTo>
                  <a:lnTo>
                    <a:pt x="1" y="2328495"/>
                  </a:lnTo>
                  <a:lnTo>
                    <a:pt x="1" y="0"/>
                  </a:lnTo>
                  <a:lnTo>
                    <a:pt x="2802830" y="971105"/>
                  </a:lnTo>
                  <a:lnTo>
                    <a:pt x="5605658" y="0"/>
                  </a:ln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241" tIns="1665040" rIns="15240" bIns="1665041" numCol="1" spcCol="1270" anchor="ctr" anchorCtr="0">
              <a:noAutofit/>
            </a:bodyPr>
            <a:lstStyle/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b="1" u="sng" dirty="0"/>
                <a:t>Пункт 17</a:t>
              </a:r>
            </a:p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b="1" dirty="0"/>
                <a:t>Форма обсуждения вопросов реализации общественного проекта с населением.</a:t>
              </a:r>
            </a:p>
          </p:txBody>
        </p:sp>
        <p:sp>
          <p:nvSpPr>
            <p:cNvPr id="4" name="Полилиния 3"/>
            <p:cNvSpPr/>
            <p:nvPr/>
          </p:nvSpPr>
          <p:spPr>
            <a:xfrm>
              <a:off x="3626924" y="1269473"/>
              <a:ext cx="7243377" cy="4203769"/>
            </a:xfrm>
            <a:custGeom>
              <a:avLst/>
              <a:gdLst>
                <a:gd name="connsiteX0" fmla="*/ 659592 w 3957470"/>
                <a:gd name="connsiteY0" fmla="*/ 0 h 4949399"/>
                <a:gd name="connsiteX1" fmla="*/ 3297878 w 3957470"/>
                <a:gd name="connsiteY1" fmla="*/ 0 h 4949399"/>
                <a:gd name="connsiteX2" fmla="*/ 3957470 w 3957470"/>
                <a:gd name="connsiteY2" fmla="*/ 659592 h 4949399"/>
                <a:gd name="connsiteX3" fmla="*/ 3957470 w 3957470"/>
                <a:gd name="connsiteY3" fmla="*/ 4949399 h 4949399"/>
                <a:gd name="connsiteX4" fmla="*/ 3957470 w 3957470"/>
                <a:gd name="connsiteY4" fmla="*/ 4949399 h 4949399"/>
                <a:gd name="connsiteX5" fmla="*/ 0 w 3957470"/>
                <a:gd name="connsiteY5" fmla="*/ 4949399 h 4949399"/>
                <a:gd name="connsiteX6" fmla="*/ 0 w 3957470"/>
                <a:gd name="connsiteY6" fmla="*/ 4949399 h 4949399"/>
                <a:gd name="connsiteX7" fmla="*/ 0 w 3957470"/>
                <a:gd name="connsiteY7" fmla="*/ 659592 h 4949399"/>
                <a:gd name="connsiteX8" fmla="*/ 659592 w 3957470"/>
                <a:gd name="connsiteY8" fmla="*/ 0 h 49493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57470" h="4949399">
                  <a:moveTo>
                    <a:pt x="3957470" y="824917"/>
                  </a:moveTo>
                  <a:lnTo>
                    <a:pt x="3957470" y="4124482"/>
                  </a:lnTo>
                  <a:cubicBezTo>
                    <a:pt x="3957470" y="4580071"/>
                    <a:pt x="3721345" y="4949398"/>
                    <a:pt x="3430069" y="4949398"/>
                  </a:cubicBezTo>
                  <a:lnTo>
                    <a:pt x="0" y="4949398"/>
                  </a:lnTo>
                  <a:lnTo>
                    <a:pt x="0" y="4949398"/>
                  </a:lnTo>
                  <a:lnTo>
                    <a:pt x="0" y="1"/>
                  </a:lnTo>
                  <a:lnTo>
                    <a:pt x="0" y="1"/>
                  </a:lnTo>
                  <a:lnTo>
                    <a:pt x="3430069" y="1"/>
                  </a:lnTo>
                  <a:cubicBezTo>
                    <a:pt x="3721345" y="1"/>
                    <a:pt x="3957470" y="369328"/>
                    <a:pt x="3957470" y="824917"/>
                  </a:cubicBez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9137" tIns="210968" rIns="210968" bIns="210969" numCol="1" spcCol="1270" anchor="ctr" anchorCtr="0">
              <a:noAutofit/>
            </a:bodyPr>
            <a:lstStyle/>
            <a:p>
              <a:pPr marL="285750" lvl="1" indent="-285750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US" i="1" dirty="0">
                <a:solidFill>
                  <a:schemeClr val="accent6"/>
                </a:solidFill>
              </a:endParaRPr>
            </a:p>
            <a:p>
              <a:pPr marL="285750" lvl="1" indent="-285750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ru-RU" i="1" dirty="0">
                <a:solidFill>
                  <a:schemeClr val="accent6"/>
                </a:solidFill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3719736" y="404664"/>
            <a:ext cx="763284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>
                <a:solidFill>
                  <a:srgbClr val="FF0000"/>
                </a:solidFill>
              </a:rPr>
              <a:t>Информирование населения о ходе реализации общественного проекта.</a:t>
            </a:r>
          </a:p>
          <a:p>
            <a:r>
              <a:rPr lang="ru-RU" sz="2800" i="1" dirty="0">
                <a:solidFill>
                  <a:srgbClr val="FF0000"/>
                </a:solidFill>
              </a:rPr>
              <a:t>1. Проведение собрания жителей.</a:t>
            </a:r>
          </a:p>
          <a:p>
            <a:r>
              <a:rPr lang="ru-RU" sz="2800" i="1" dirty="0">
                <a:solidFill>
                  <a:srgbClr val="FF0000"/>
                </a:solidFill>
              </a:rPr>
              <a:t>2. Проведение собрания уличных комитетов.</a:t>
            </a:r>
          </a:p>
          <a:p>
            <a:r>
              <a:rPr lang="ru-RU" sz="2800" i="1" dirty="0">
                <a:solidFill>
                  <a:srgbClr val="FF0000"/>
                </a:solidFill>
              </a:rPr>
              <a:t>3. Размещение листовок на информационных стендах.</a:t>
            </a:r>
          </a:p>
          <a:p>
            <a:r>
              <a:rPr lang="ru-RU" sz="2800" i="1" dirty="0">
                <a:solidFill>
                  <a:srgbClr val="FF0000"/>
                </a:solidFill>
              </a:rPr>
              <a:t>4. Размещение информации по проекту на сайте сельского поселения.</a:t>
            </a:r>
          </a:p>
          <a:p>
            <a:r>
              <a:rPr lang="ru-RU" sz="2800" i="1" dirty="0">
                <a:solidFill>
                  <a:srgbClr val="FF0000"/>
                </a:solidFill>
              </a:rPr>
              <a:t>5. Размещение информации в газете «Вестник</a:t>
            </a:r>
            <a:r>
              <a:rPr lang="ru-RU" sz="2800" i="1" dirty="0" smtClean="0">
                <a:solidFill>
                  <a:srgbClr val="FF0000"/>
                </a:solidFill>
              </a:rPr>
              <a:t>».</a:t>
            </a:r>
          </a:p>
          <a:p>
            <a:r>
              <a:rPr lang="ru-RU" sz="2800" i="1" dirty="0" smtClean="0">
                <a:solidFill>
                  <a:srgbClr val="FF0000"/>
                </a:solidFill>
              </a:rPr>
              <a:t>6. Обсуждение в социальных сетях.</a:t>
            </a:r>
            <a:endParaRPr lang="ru-RU" sz="2800" i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23592" y="6021288"/>
            <a:ext cx="9583298" cy="461665"/>
          </a:xfrm>
          <a:prstGeom prst="rect">
            <a:avLst/>
          </a:prstGeom>
          <a:solidFill>
            <a:srgbClr val="92D05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 smtClean="0"/>
              <a:t>По возможности прикладывать скриншоты или копии к заявке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68117360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263352" y="260648"/>
            <a:ext cx="11449271" cy="5040560"/>
            <a:chOff x="604300" y="1516371"/>
            <a:chExt cx="10055461" cy="4320740"/>
          </a:xfrm>
        </p:grpSpPr>
        <p:sp>
          <p:nvSpPr>
            <p:cNvPr id="3" name="Полилиния 2"/>
            <p:cNvSpPr/>
            <p:nvPr/>
          </p:nvSpPr>
          <p:spPr>
            <a:xfrm>
              <a:off x="604300" y="1579453"/>
              <a:ext cx="3001811" cy="3885947"/>
            </a:xfrm>
            <a:custGeom>
              <a:avLst/>
              <a:gdLst>
                <a:gd name="connsiteX0" fmla="*/ 0 w 5605659"/>
                <a:gd name="connsiteY0" fmla="*/ 0 h 3299600"/>
                <a:gd name="connsiteX1" fmla="*/ 3955859 w 5605659"/>
                <a:gd name="connsiteY1" fmla="*/ 0 h 3299600"/>
                <a:gd name="connsiteX2" fmla="*/ 5605659 w 5605659"/>
                <a:gd name="connsiteY2" fmla="*/ 1649800 h 3299600"/>
                <a:gd name="connsiteX3" fmla="*/ 3955859 w 5605659"/>
                <a:gd name="connsiteY3" fmla="*/ 3299600 h 3299600"/>
                <a:gd name="connsiteX4" fmla="*/ 0 w 5605659"/>
                <a:gd name="connsiteY4" fmla="*/ 3299600 h 3299600"/>
                <a:gd name="connsiteX5" fmla="*/ 1649800 w 5605659"/>
                <a:gd name="connsiteY5" fmla="*/ 1649800 h 3299600"/>
                <a:gd name="connsiteX6" fmla="*/ 0 w 5605659"/>
                <a:gd name="connsiteY6" fmla="*/ 0 h 329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605659" h="3299600">
                  <a:moveTo>
                    <a:pt x="5605658" y="0"/>
                  </a:moveTo>
                  <a:lnTo>
                    <a:pt x="5605658" y="2328495"/>
                  </a:lnTo>
                  <a:lnTo>
                    <a:pt x="2802830" y="3299600"/>
                  </a:lnTo>
                  <a:lnTo>
                    <a:pt x="1" y="2328495"/>
                  </a:lnTo>
                  <a:lnTo>
                    <a:pt x="1" y="0"/>
                  </a:lnTo>
                  <a:lnTo>
                    <a:pt x="2802830" y="971105"/>
                  </a:lnTo>
                  <a:lnTo>
                    <a:pt x="5605658" y="0"/>
                  </a:ln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1224000" rIns="0" bIns="504000" numCol="1" spcCol="1270" anchor="ctr" anchorCtr="0">
              <a:spAutoFit/>
            </a:bodyPr>
            <a:lstStyle/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b="1" u="sng" dirty="0"/>
                <a:t>Пункт 18</a:t>
              </a:r>
            </a:p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b="1" dirty="0"/>
                <a:t>Информация о земельном участке (земле), на котором планируется реализация общественного проекта </a:t>
              </a:r>
            </a:p>
          </p:txBody>
        </p:sp>
        <p:sp>
          <p:nvSpPr>
            <p:cNvPr id="4" name="Полилиния 3"/>
            <p:cNvSpPr/>
            <p:nvPr/>
          </p:nvSpPr>
          <p:spPr>
            <a:xfrm>
              <a:off x="3606110" y="1516371"/>
              <a:ext cx="7053651" cy="4320740"/>
            </a:xfrm>
            <a:custGeom>
              <a:avLst/>
              <a:gdLst>
                <a:gd name="connsiteX0" fmla="*/ 659592 w 3957470"/>
                <a:gd name="connsiteY0" fmla="*/ 0 h 4949399"/>
                <a:gd name="connsiteX1" fmla="*/ 3297878 w 3957470"/>
                <a:gd name="connsiteY1" fmla="*/ 0 h 4949399"/>
                <a:gd name="connsiteX2" fmla="*/ 3957470 w 3957470"/>
                <a:gd name="connsiteY2" fmla="*/ 659592 h 4949399"/>
                <a:gd name="connsiteX3" fmla="*/ 3957470 w 3957470"/>
                <a:gd name="connsiteY3" fmla="*/ 4949399 h 4949399"/>
                <a:gd name="connsiteX4" fmla="*/ 3957470 w 3957470"/>
                <a:gd name="connsiteY4" fmla="*/ 4949399 h 4949399"/>
                <a:gd name="connsiteX5" fmla="*/ 0 w 3957470"/>
                <a:gd name="connsiteY5" fmla="*/ 4949399 h 4949399"/>
                <a:gd name="connsiteX6" fmla="*/ 0 w 3957470"/>
                <a:gd name="connsiteY6" fmla="*/ 4949399 h 4949399"/>
                <a:gd name="connsiteX7" fmla="*/ 0 w 3957470"/>
                <a:gd name="connsiteY7" fmla="*/ 659592 h 4949399"/>
                <a:gd name="connsiteX8" fmla="*/ 659592 w 3957470"/>
                <a:gd name="connsiteY8" fmla="*/ 0 h 49493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57470" h="4949399">
                  <a:moveTo>
                    <a:pt x="3957470" y="824917"/>
                  </a:moveTo>
                  <a:lnTo>
                    <a:pt x="3957470" y="4124482"/>
                  </a:lnTo>
                  <a:cubicBezTo>
                    <a:pt x="3957470" y="4580071"/>
                    <a:pt x="3721345" y="4949398"/>
                    <a:pt x="3430069" y="4949398"/>
                  </a:cubicBezTo>
                  <a:lnTo>
                    <a:pt x="0" y="4949398"/>
                  </a:lnTo>
                  <a:lnTo>
                    <a:pt x="0" y="4949398"/>
                  </a:lnTo>
                  <a:lnTo>
                    <a:pt x="0" y="1"/>
                  </a:lnTo>
                  <a:lnTo>
                    <a:pt x="0" y="1"/>
                  </a:lnTo>
                  <a:lnTo>
                    <a:pt x="3430069" y="1"/>
                  </a:lnTo>
                  <a:cubicBezTo>
                    <a:pt x="3721345" y="1"/>
                    <a:pt x="3957470" y="369328"/>
                    <a:pt x="3957470" y="824917"/>
                  </a:cubicBez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9137" tIns="210968" rIns="210968" bIns="210969" numCol="1" spcCol="1270" anchor="ctr" anchorCtr="0">
              <a:noAutofit/>
            </a:bodyPr>
            <a:lstStyle/>
            <a:p>
              <a:pPr marL="285750" lvl="1" indent="-285750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3200" dirty="0">
                  <a:solidFill>
                    <a:srgbClr val="FF0000"/>
                  </a:solidFill>
                </a:rPr>
                <a:t>Указывается место нахождения участка и кадастровый номер (при его наличии) земельного участка или координаты характерных точек границ места размещения нового объекта общественной инфраструктуры, чтобы были понятны границы земельного участка и его местонахождение</a:t>
              </a:r>
              <a:r>
                <a:rPr lang="ru-RU" sz="2400" dirty="0">
                  <a:solidFill>
                    <a:srgbClr val="FF0000"/>
                  </a:solidFill>
                </a:rPr>
                <a:t>.</a:t>
              </a:r>
              <a:endParaRPr lang="ru-RU" sz="2400" i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5159896" y="908720"/>
            <a:ext cx="4896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i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83832" y="5805264"/>
            <a:ext cx="7332476" cy="830997"/>
          </a:xfrm>
          <a:prstGeom prst="rect">
            <a:avLst/>
          </a:prstGeom>
          <a:solidFill>
            <a:srgbClr val="92D05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/>
              <a:t>З</a:t>
            </a:r>
            <a:r>
              <a:rPr lang="ru-RU" sz="2400" b="1" dirty="0" smtClean="0"/>
              <a:t>аполняется </a:t>
            </a:r>
            <a:r>
              <a:rPr lang="ru-RU" sz="2400" b="1" dirty="0"/>
              <a:t>в случае создания </a:t>
            </a:r>
            <a:endParaRPr lang="ru-RU" sz="2400" b="1" dirty="0" smtClean="0"/>
          </a:p>
          <a:p>
            <a:pPr algn="r"/>
            <a:r>
              <a:rPr lang="ru-RU" sz="2400" b="1" dirty="0" smtClean="0"/>
              <a:t>нового </a:t>
            </a:r>
            <a:r>
              <a:rPr lang="ru-RU" sz="2400" b="1" dirty="0"/>
              <a:t>объекта общественной </a:t>
            </a:r>
            <a:r>
              <a:rPr lang="ru-RU" sz="2400" b="1" dirty="0" smtClean="0"/>
              <a:t>инфраструктуры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00402998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28412" y="116632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ОБРАЗЕЦ ОФОРМЛЕНИЯ ЗАГОЛОВКА ЗАЯВКИ</a:t>
            </a:r>
            <a:endParaRPr lang="ru-RU" sz="24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440" y="692696"/>
            <a:ext cx="10009112" cy="599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Скругленный прямоугольник 1"/>
          <p:cNvSpPr/>
          <p:nvPr/>
        </p:nvSpPr>
        <p:spPr>
          <a:xfrm>
            <a:off x="2936524" y="836712"/>
            <a:ext cx="7912004" cy="1728192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2824074" y="764704"/>
            <a:ext cx="8136904" cy="1872208"/>
          </a:xfrm>
          <a:prstGeom prst="line">
            <a:avLst/>
          </a:prstGeom>
          <a:ln w="539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3026863" y="764704"/>
            <a:ext cx="7776864" cy="2016224"/>
          </a:xfrm>
          <a:prstGeom prst="line">
            <a:avLst/>
          </a:prstGeom>
          <a:ln w="539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41330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лилиния 2"/>
          <p:cNvSpPr/>
          <p:nvPr/>
        </p:nvSpPr>
        <p:spPr>
          <a:xfrm>
            <a:off x="32539" y="48329"/>
            <a:ext cx="2232248" cy="3514590"/>
          </a:xfrm>
          <a:custGeom>
            <a:avLst/>
            <a:gdLst>
              <a:gd name="connsiteX0" fmla="*/ 0 w 5605659"/>
              <a:gd name="connsiteY0" fmla="*/ 0 h 3299600"/>
              <a:gd name="connsiteX1" fmla="*/ 3955859 w 5605659"/>
              <a:gd name="connsiteY1" fmla="*/ 0 h 3299600"/>
              <a:gd name="connsiteX2" fmla="*/ 5605659 w 5605659"/>
              <a:gd name="connsiteY2" fmla="*/ 1649800 h 3299600"/>
              <a:gd name="connsiteX3" fmla="*/ 3955859 w 5605659"/>
              <a:gd name="connsiteY3" fmla="*/ 3299600 h 3299600"/>
              <a:gd name="connsiteX4" fmla="*/ 0 w 5605659"/>
              <a:gd name="connsiteY4" fmla="*/ 3299600 h 3299600"/>
              <a:gd name="connsiteX5" fmla="*/ 1649800 w 5605659"/>
              <a:gd name="connsiteY5" fmla="*/ 1649800 h 3299600"/>
              <a:gd name="connsiteX6" fmla="*/ 0 w 5605659"/>
              <a:gd name="connsiteY6" fmla="*/ 0 h 329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5659" h="3299600">
                <a:moveTo>
                  <a:pt x="5605658" y="0"/>
                </a:moveTo>
                <a:lnTo>
                  <a:pt x="5605658" y="2328495"/>
                </a:lnTo>
                <a:lnTo>
                  <a:pt x="2802830" y="3299600"/>
                </a:lnTo>
                <a:lnTo>
                  <a:pt x="1" y="2328495"/>
                </a:lnTo>
                <a:lnTo>
                  <a:pt x="1" y="0"/>
                </a:lnTo>
                <a:lnTo>
                  <a:pt x="2802830" y="971105"/>
                </a:lnTo>
                <a:lnTo>
                  <a:pt x="5605658" y="0"/>
                </a:lnTo>
                <a:close/>
              </a:path>
            </a:pathLst>
          </a:custGeom>
          <a:ln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>
              <a:alpha val="90000"/>
              <a:hueOff val="0"/>
              <a:satOff val="0"/>
              <a:lumOff val="0"/>
              <a:alphaOff val="0"/>
            </a:schemeClr>
          </a:lnRef>
          <a:fillRef idx="3">
            <a:schemeClr val="accent1">
              <a:alpha val="90000"/>
              <a:hueOff val="0"/>
              <a:satOff val="0"/>
              <a:lumOff val="0"/>
              <a:alphaOff val="0"/>
            </a:schemeClr>
          </a:fillRef>
          <a:effectRef idx="3">
            <a:schemeClr val="accen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1224000" rIns="0" bIns="504000" numCol="1" spcCol="1270" anchor="ctr" anchorCtr="0">
            <a:sp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u="sng" dirty="0"/>
              <a:t>Пункт 19</a:t>
            </a:r>
          </a:p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dirty="0"/>
              <a:t>Прогнозная стоимость реализации общественного проекта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159896" y="908720"/>
            <a:ext cx="4896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i="1" dirty="0">
              <a:solidFill>
                <a:srgbClr val="FF0000"/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3964653"/>
              </p:ext>
            </p:extLst>
          </p:nvPr>
        </p:nvGraphicFramePr>
        <p:xfrm>
          <a:off x="2264787" y="0"/>
          <a:ext cx="9735869" cy="70077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7264"/>
                <a:gridCol w="2338755"/>
                <a:gridCol w="1757463"/>
                <a:gridCol w="5272387"/>
              </a:tblGrid>
              <a:tr h="719124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dirty="0">
                          <a:effectLst/>
                        </a:rPr>
                        <a:t>общая стоимость реализации общественного проекта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14642" marR="1464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u="sng" dirty="0" smtClean="0">
                          <a:effectLst/>
                        </a:rPr>
                        <a:t>1 025 000</a:t>
                      </a:r>
                      <a:r>
                        <a:rPr lang="en-US" sz="2000" u="sng" dirty="0" smtClean="0">
                          <a:effectLst/>
                        </a:rPr>
                        <a:t>,95</a:t>
                      </a:r>
                      <a:endParaRPr lang="ru-RU" sz="20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dirty="0" smtClean="0">
                          <a:effectLst/>
                        </a:rPr>
                        <a:t>(указывается в рублях)</a:t>
                      </a:r>
                      <a:endParaRPr lang="ru-RU" sz="14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14642" marR="1464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88892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dirty="0">
                          <a:effectLst/>
                        </a:rPr>
                        <a:t>объем участия местного бюджета </a:t>
                      </a:r>
                      <a:endParaRPr lang="ru-RU" sz="14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14642" marR="1464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b="1" u="sng" dirty="0" smtClean="0">
                          <a:effectLst/>
                        </a:rPr>
                        <a:t>50 000</a:t>
                      </a:r>
                      <a:r>
                        <a:rPr lang="en-US" sz="2000" b="1" u="sng" dirty="0" smtClean="0">
                          <a:effectLst/>
                        </a:rPr>
                        <a:t>,00</a:t>
                      </a:r>
                      <a:endParaRPr lang="ru-RU" sz="2000" b="1" u="sng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b="1" dirty="0">
                          <a:effectLst/>
                        </a:rPr>
                        <a:t>(указывается в рублях)</a:t>
                      </a:r>
                      <a:endParaRPr lang="ru-RU" sz="1400" b="1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14642" marR="146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b="1" u="sng" dirty="0" smtClean="0">
                          <a:effectLst/>
                        </a:rPr>
                        <a:t>4,87</a:t>
                      </a:r>
                      <a:r>
                        <a:rPr lang="en-US" sz="2000" b="1" u="sng" dirty="0" smtClean="0">
                          <a:effectLst/>
                        </a:rPr>
                        <a:t>%</a:t>
                      </a:r>
                      <a:r>
                        <a:rPr lang="ru-RU" sz="2000" b="1" dirty="0" smtClean="0">
                          <a:effectLst/>
                        </a:rPr>
                        <a:t> </a:t>
                      </a:r>
                      <a:endParaRPr lang="en-US" sz="2000" b="1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b="1" dirty="0" smtClean="0">
                          <a:effectLst/>
                        </a:rPr>
                        <a:t>(</a:t>
                      </a:r>
                      <a:r>
                        <a:rPr lang="ru-RU" sz="1400" b="1" dirty="0">
                          <a:effectLst/>
                        </a:rPr>
                        <a:t>указывается в процентах </a:t>
                      </a:r>
                      <a:endParaRPr lang="ru-RU" sz="1400" b="1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b="1" dirty="0" smtClean="0">
                          <a:effectLst/>
                        </a:rPr>
                        <a:t>от </a:t>
                      </a:r>
                      <a:r>
                        <a:rPr lang="ru-RU" sz="1400" b="1" dirty="0">
                          <a:effectLst/>
                        </a:rPr>
                        <a:t>общей стоимости реализации проекта)</a:t>
                      </a:r>
                      <a:endParaRPr lang="ru-RU" sz="1400" b="1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14642" marR="14642" marT="0" marB="0"/>
                </a:tc>
              </a:tr>
              <a:tr h="626267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dirty="0">
                          <a:effectLst/>
                        </a:rPr>
                        <a:t>объем участия физических лиц</a:t>
                      </a:r>
                      <a:endParaRPr lang="ru-RU" sz="14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14642" marR="1464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b="1" u="sng" dirty="0" smtClean="0">
                          <a:effectLst/>
                        </a:rPr>
                        <a:t>197</a:t>
                      </a:r>
                      <a:r>
                        <a:rPr lang="en-US" sz="2000" b="1" u="sng" baseline="0" dirty="0" smtClean="0">
                          <a:effectLst/>
                        </a:rPr>
                        <a:t> </a:t>
                      </a:r>
                      <a:r>
                        <a:rPr lang="ru-RU" sz="2000" b="1" u="sng" baseline="0" dirty="0" smtClean="0">
                          <a:effectLst/>
                        </a:rPr>
                        <a:t>5</a:t>
                      </a:r>
                      <a:r>
                        <a:rPr lang="en-US" sz="2000" b="1" u="sng" baseline="0" dirty="0" smtClean="0">
                          <a:effectLst/>
                        </a:rPr>
                        <a:t>00,</a:t>
                      </a:r>
                      <a:r>
                        <a:rPr lang="ru-RU" sz="2000" b="1" u="sng" baseline="0" dirty="0" smtClean="0">
                          <a:effectLst/>
                        </a:rPr>
                        <a:t>95</a:t>
                      </a:r>
                      <a:r>
                        <a:rPr lang="ru-RU" sz="2000" b="1" dirty="0" smtClean="0">
                          <a:effectLst/>
                        </a:rPr>
                        <a:t/>
                      </a:r>
                      <a:br>
                        <a:rPr lang="ru-RU" sz="2000" b="1" dirty="0" smtClean="0">
                          <a:effectLst/>
                        </a:rPr>
                      </a:br>
                      <a:r>
                        <a:rPr lang="ru-RU" sz="1400" b="1" dirty="0" smtClean="0">
                          <a:effectLst/>
                        </a:rPr>
                        <a:t>(</a:t>
                      </a:r>
                      <a:r>
                        <a:rPr lang="ru-RU" sz="1400" b="1" dirty="0">
                          <a:effectLst/>
                        </a:rPr>
                        <a:t>указывается в рублях)</a:t>
                      </a:r>
                      <a:endParaRPr lang="ru-RU" sz="1400" b="1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14642" marR="146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b="1" u="sng" dirty="0" smtClean="0">
                          <a:effectLst/>
                        </a:rPr>
                        <a:t>19</a:t>
                      </a:r>
                      <a:r>
                        <a:rPr lang="en-US" sz="2000" b="1" u="sng" dirty="0" smtClean="0">
                          <a:effectLst/>
                        </a:rPr>
                        <a:t>,</a:t>
                      </a:r>
                      <a:r>
                        <a:rPr lang="ru-RU" sz="2000" b="1" u="sng" dirty="0" smtClean="0">
                          <a:effectLst/>
                        </a:rPr>
                        <a:t>51</a:t>
                      </a:r>
                      <a:r>
                        <a:rPr lang="en-US" sz="2000" b="1" u="sng" dirty="0" smtClean="0">
                          <a:effectLst/>
                        </a:rPr>
                        <a:t>%</a:t>
                      </a:r>
                      <a:r>
                        <a:rPr lang="ru-RU" sz="2000" b="1" dirty="0" smtClean="0">
                          <a:effectLst/>
                        </a:rPr>
                        <a:t/>
                      </a:r>
                      <a:br>
                        <a:rPr lang="ru-RU" sz="2000" b="1" dirty="0" smtClean="0">
                          <a:effectLst/>
                        </a:rPr>
                      </a:br>
                      <a:r>
                        <a:rPr lang="ru-RU" sz="1400" b="1" dirty="0" smtClean="0">
                          <a:effectLst/>
                        </a:rPr>
                        <a:t>(</a:t>
                      </a:r>
                      <a:r>
                        <a:rPr lang="ru-RU" sz="1400" b="1" dirty="0">
                          <a:effectLst/>
                        </a:rPr>
                        <a:t>указывается в процентах </a:t>
                      </a:r>
                      <a:endParaRPr lang="ru-RU" sz="1400" b="1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b="1" dirty="0" smtClean="0">
                          <a:effectLst/>
                        </a:rPr>
                        <a:t>от </a:t>
                      </a:r>
                      <a:r>
                        <a:rPr lang="ru-RU" sz="1400" b="1" dirty="0">
                          <a:effectLst/>
                        </a:rPr>
                        <a:t>общей стоимости реализации проекта)</a:t>
                      </a:r>
                      <a:endParaRPr lang="ru-RU" sz="1400" b="1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14642" marR="14642" marT="0" marB="0"/>
                </a:tc>
              </a:tr>
              <a:tr h="588816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dirty="0" smtClean="0">
                          <a:effectLst/>
                          <a:latin typeface="+mn-lt"/>
                          <a:ea typeface="MS Mincho"/>
                          <a:cs typeface="Times New Roman" panose="02020603050405020304" pitchFamily="18" charset="0"/>
                        </a:rPr>
                        <a:t>В том числе индивидуальных</a:t>
                      </a:r>
                      <a:r>
                        <a:rPr lang="ru-RU" sz="1400" baseline="0" dirty="0" smtClean="0">
                          <a:effectLst/>
                          <a:latin typeface="+mn-lt"/>
                          <a:ea typeface="MS Mincho"/>
                          <a:cs typeface="Times New Roman" panose="02020603050405020304" pitchFamily="18" charset="0"/>
                        </a:rPr>
                        <a:t> предпринимателей</a:t>
                      </a:r>
                      <a:r>
                        <a:rPr lang="ru-RU" sz="1400" baseline="0" dirty="0" smtClean="0">
                          <a:effectLst/>
                          <a:latin typeface="Cambria" panose="02040503050406030204" pitchFamily="18" charset="0"/>
                          <a:ea typeface="MS Mincho"/>
                          <a:cs typeface="Times New Roman" panose="02020603050405020304" pitchFamily="18" charset="0"/>
                        </a:rPr>
                        <a:t>:</a:t>
                      </a:r>
                      <a:endParaRPr lang="ru-RU" sz="14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14642" marR="1464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endParaRPr lang="ru-RU" sz="1400" b="1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14642" marR="146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endParaRPr lang="ru-RU" sz="1400" b="1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14642" marR="14642" marT="0" marB="0"/>
                </a:tc>
              </a:tr>
              <a:tr h="7300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endParaRPr lang="ru-RU" sz="14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14642" marR="1464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Иван</a:t>
                      </a:r>
                      <a:r>
                        <a:rPr lang="ru-RU" sz="1400" b="1" baseline="0" dirty="0" smtClean="0"/>
                        <a:t> Петр Сергеевич,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b="1" dirty="0" smtClean="0">
                          <a:effectLst/>
                        </a:rPr>
                        <a:t>ОГРН 1158165749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b="1" smtClean="0">
                          <a:effectLst/>
                        </a:rPr>
                        <a:t>ИНН 6347562417 </a:t>
                      </a:r>
                      <a:endParaRPr lang="ru-RU" sz="1400" b="1" dirty="0" smtClean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400" b="1" dirty="0" smtClean="0"/>
                    </a:p>
                  </a:txBody>
                  <a:tcPr marL="14642" marR="146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9700" algn="l"/>
                          <a:tab pos="457200" algn="l"/>
                        </a:tabLst>
                        <a:defRPr/>
                      </a:pPr>
                      <a:r>
                        <a:rPr lang="en-US" sz="2000" b="1" u="sng" dirty="0" smtClean="0">
                          <a:effectLst/>
                        </a:rPr>
                        <a:t>97 500,95</a:t>
                      </a:r>
                      <a:r>
                        <a:rPr lang="ru-RU" sz="1400" b="1" dirty="0" smtClean="0">
                          <a:effectLst/>
                        </a:rPr>
                        <a:t/>
                      </a:r>
                      <a:br>
                        <a:rPr lang="ru-RU" sz="1400" b="1" dirty="0" smtClean="0">
                          <a:effectLst/>
                        </a:rPr>
                      </a:br>
                      <a:r>
                        <a:rPr lang="ru-RU" sz="1400" b="1" dirty="0" smtClean="0">
                          <a:effectLst/>
                        </a:rPr>
                        <a:t>(указывается в рублях)</a:t>
                      </a:r>
                      <a:endParaRPr lang="ru-RU" sz="1400" b="1" dirty="0" smtClean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14642" marR="14642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9700" algn="l"/>
                          <a:tab pos="457200" algn="l"/>
                        </a:tabLst>
                        <a:defRPr/>
                      </a:pPr>
                      <a:r>
                        <a:rPr lang="ru-RU" sz="2000" b="1" u="sng" dirty="0" smtClean="0">
                          <a:effectLst/>
                        </a:rPr>
                        <a:t>9,51</a:t>
                      </a:r>
                      <a:r>
                        <a:rPr lang="en-US" sz="2000" b="1" u="sng" dirty="0" smtClean="0">
                          <a:effectLst/>
                        </a:rPr>
                        <a:t>%</a:t>
                      </a:r>
                      <a:r>
                        <a:rPr lang="ru-RU" sz="1400" b="1" dirty="0" smtClean="0">
                          <a:effectLst/>
                        </a:rPr>
                        <a:t/>
                      </a:r>
                      <a:br>
                        <a:rPr lang="ru-RU" sz="1400" b="1" dirty="0" smtClean="0">
                          <a:effectLst/>
                        </a:rPr>
                      </a:br>
                      <a:r>
                        <a:rPr lang="ru-RU" sz="1400" b="1" dirty="0" smtClean="0">
                          <a:effectLst/>
                        </a:rPr>
                        <a:t>(указывается в процентах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9700" algn="l"/>
                          <a:tab pos="457200" algn="l"/>
                        </a:tabLst>
                        <a:defRPr/>
                      </a:pPr>
                      <a:r>
                        <a:rPr lang="ru-RU" sz="1400" b="1" dirty="0" smtClean="0">
                          <a:effectLst/>
                        </a:rPr>
                        <a:t>от общей стоимости реализации проекта)</a:t>
                      </a:r>
                      <a:endParaRPr lang="ru-RU" sz="1400" b="1" dirty="0" smtClean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14642" marR="14642" marT="0" marB="0"/>
                </a:tc>
              </a:tr>
              <a:tr h="862604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dirty="0">
                          <a:effectLst/>
                        </a:rPr>
                        <a:t>общий объем участия юридических лиц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14642" marR="1464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b="1" u="sng" dirty="0" smtClean="0">
                          <a:effectLst/>
                        </a:rPr>
                        <a:t>102 500</a:t>
                      </a:r>
                      <a:endParaRPr lang="ru-RU" sz="2000" b="1" u="sng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b="1" dirty="0">
                          <a:effectLst/>
                        </a:rPr>
                        <a:t>(указывается в рублях)</a:t>
                      </a:r>
                      <a:endParaRPr lang="ru-RU" sz="1400" b="1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14642" marR="14642" marT="0" marB="0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b="1" u="sng" dirty="0" smtClean="0">
                          <a:effectLst/>
                        </a:rPr>
                        <a:t>10,00</a:t>
                      </a:r>
                      <a:r>
                        <a:rPr lang="ru-RU" sz="2000" b="1" u="sng" baseline="0" dirty="0" smtClean="0">
                          <a:effectLst/>
                        </a:rPr>
                        <a:t> </a:t>
                      </a:r>
                      <a:r>
                        <a:rPr lang="ru-RU" sz="2000" b="1" u="sng" dirty="0" smtClean="0">
                          <a:effectLst/>
                        </a:rPr>
                        <a:t>%</a:t>
                      </a:r>
                      <a:endParaRPr lang="ru-RU" sz="2000" b="1" u="sng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b="1" dirty="0">
                          <a:effectLst/>
                        </a:rPr>
                        <a:t>(указывается </a:t>
                      </a:r>
                      <a:r>
                        <a:rPr lang="ru-RU" sz="1400" b="1" dirty="0" smtClean="0">
                          <a:effectLst/>
                        </a:rPr>
                        <a:t>в </a:t>
                      </a:r>
                      <a:r>
                        <a:rPr lang="ru-RU" sz="1400" b="1" dirty="0">
                          <a:effectLst/>
                        </a:rPr>
                        <a:t>процентах </a:t>
                      </a:r>
                      <a:endParaRPr lang="ru-RU" sz="1400" b="1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b="1" dirty="0" smtClean="0">
                          <a:effectLst/>
                        </a:rPr>
                        <a:t>от </a:t>
                      </a:r>
                      <a:r>
                        <a:rPr lang="ru-RU" sz="1400" b="1" dirty="0">
                          <a:effectLst/>
                        </a:rPr>
                        <a:t>общей стоимости реализации проекта)</a:t>
                      </a:r>
                      <a:endParaRPr lang="ru-RU" sz="1400" b="1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14642" marR="14642" marT="0" marB="0"/>
                </a:tc>
              </a:tr>
              <a:tr h="158508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r>
                        <a:rPr lang="ru-RU" sz="1400" dirty="0" smtClean="0">
                          <a:effectLst/>
                        </a:rPr>
                        <a:t> В том числе:</a:t>
                      </a:r>
                      <a:r>
                        <a:rPr lang="ru-RU" sz="1400" dirty="0">
                          <a:effectLst/>
                        </a:rPr>
                        <a:t> </a:t>
                      </a:r>
                    </a:p>
                  </a:txBody>
                  <a:tcPr marL="14642" marR="14642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984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14642" marR="146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b="1" dirty="0">
                          <a:effectLst/>
                        </a:rPr>
                        <a:t>НО «Фонд развития муниципального </a:t>
                      </a:r>
                      <a:r>
                        <a:rPr lang="ru-RU" sz="1400" b="1" dirty="0" smtClean="0">
                          <a:effectLst/>
                        </a:rPr>
                        <a:t>образования»,</a:t>
                      </a:r>
                      <a:endParaRPr lang="ru-RU" sz="14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b="1" dirty="0">
                          <a:effectLst/>
                        </a:rPr>
                        <a:t>ОГРН </a:t>
                      </a:r>
                      <a:r>
                        <a:rPr lang="ru-RU" sz="1400" b="1" dirty="0" smtClean="0">
                          <a:effectLst/>
                        </a:rPr>
                        <a:t>1138965749</a:t>
                      </a:r>
                      <a:endParaRPr lang="ru-RU" sz="14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b="1" dirty="0">
                          <a:effectLst/>
                        </a:rPr>
                        <a:t>ИНН </a:t>
                      </a:r>
                      <a:r>
                        <a:rPr lang="ru-RU" sz="1400" b="1" dirty="0" smtClean="0">
                          <a:effectLst/>
                        </a:rPr>
                        <a:t>6325562417 </a:t>
                      </a:r>
                      <a:endParaRPr lang="ru-RU" sz="1400" b="1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14642" marR="146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b="1" u="sng" dirty="0" smtClean="0">
                          <a:effectLst/>
                        </a:rPr>
                        <a:t>102 500 </a:t>
                      </a:r>
                      <a:r>
                        <a:rPr lang="ru-RU" sz="1400" b="1" dirty="0" smtClean="0">
                          <a:effectLst/>
                        </a:rPr>
                        <a:t>(указывается </a:t>
                      </a:r>
                      <a:r>
                        <a:rPr lang="ru-RU" sz="1400" b="1" dirty="0">
                          <a:effectLst/>
                        </a:rPr>
                        <a:t>в рублях)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b="1" dirty="0">
                          <a:effectLst/>
                        </a:rPr>
                        <a:t> </a:t>
                      </a:r>
                      <a:endParaRPr lang="ru-RU" sz="1400" b="1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14642" marR="146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b="1" u="sng" dirty="0" smtClean="0">
                          <a:effectLst/>
                        </a:rPr>
                        <a:t>10,00%</a:t>
                      </a:r>
                      <a:endParaRPr lang="ru-RU" sz="2000" b="1" u="sng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b="1" dirty="0">
                          <a:effectLst/>
                        </a:rPr>
                        <a:t>(указывается в процентах </a:t>
                      </a:r>
                      <a:endParaRPr lang="ru-RU" sz="1400" b="1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b="1" dirty="0" smtClean="0">
                          <a:effectLst/>
                        </a:rPr>
                        <a:t>от </a:t>
                      </a:r>
                      <a:r>
                        <a:rPr lang="ru-RU" sz="1400" b="1" dirty="0">
                          <a:effectLst/>
                        </a:rPr>
                        <a:t>общей стоимости реализации проекта)</a:t>
                      </a:r>
                      <a:endParaRPr lang="ru-RU" sz="1400" b="1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14642" marR="14642" marT="0" marB="0"/>
                </a:tc>
              </a:tr>
              <a:tr h="59389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dirty="0">
                          <a:effectLst/>
                        </a:rPr>
                        <a:t>Запрашиваемая сумма субсидии из областного бюджета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dirty="0">
                          <a:effectLst/>
                        </a:rPr>
                        <a:t> </a:t>
                      </a:r>
                      <a:endParaRPr lang="ru-RU" sz="14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14642" marR="1464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b="1" u="sng" dirty="0" smtClean="0">
                          <a:effectLst/>
                        </a:rPr>
                        <a:t>777 500 </a:t>
                      </a:r>
                      <a:r>
                        <a:rPr lang="ru-RU" sz="1400" b="1" dirty="0" smtClean="0">
                          <a:effectLst/>
                        </a:rPr>
                        <a:t>(</a:t>
                      </a:r>
                      <a:r>
                        <a:rPr lang="ru-RU" sz="1400" b="1" dirty="0">
                          <a:effectLst/>
                        </a:rPr>
                        <a:t>указывается в рублях)</a:t>
                      </a:r>
                      <a:endParaRPr lang="ru-RU" sz="1400" b="1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14642" marR="146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b="1" u="sng" dirty="0" smtClean="0">
                          <a:effectLst/>
                        </a:rPr>
                        <a:t>75,85%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b="1" dirty="0" smtClean="0">
                          <a:effectLst/>
                        </a:rPr>
                        <a:t>(</a:t>
                      </a:r>
                      <a:r>
                        <a:rPr lang="ru-RU" sz="1400" b="1" dirty="0">
                          <a:effectLst/>
                        </a:rPr>
                        <a:t>указывается в процентах от общей стоимости реализации проекта)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b="1" dirty="0">
                          <a:effectLst/>
                        </a:rPr>
                        <a:t> </a:t>
                      </a:r>
                      <a:endParaRPr lang="ru-RU" sz="1400" b="1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14642" marR="14642" marT="0" marB="0"/>
                </a:tc>
              </a:tr>
            </a:tbl>
          </a:graphicData>
        </a:graphic>
      </p:graphicFrame>
      <p:sp>
        <p:nvSpPr>
          <p:cNvPr id="2" name="Овал 1"/>
          <p:cNvSpPr/>
          <p:nvPr/>
        </p:nvSpPr>
        <p:spPr>
          <a:xfrm>
            <a:off x="8904312" y="620688"/>
            <a:ext cx="936104" cy="576064"/>
          </a:xfrm>
          <a:prstGeom prst="ellipse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5015880" y="5733256"/>
            <a:ext cx="1584176" cy="792088"/>
          </a:xfrm>
          <a:prstGeom prst="ellipse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643745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лилиния 2"/>
          <p:cNvSpPr/>
          <p:nvPr/>
        </p:nvSpPr>
        <p:spPr>
          <a:xfrm>
            <a:off x="191344" y="116632"/>
            <a:ext cx="2939449" cy="4927212"/>
          </a:xfrm>
          <a:custGeom>
            <a:avLst/>
            <a:gdLst>
              <a:gd name="connsiteX0" fmla="*/ 0 w 5605659"/>
              <a:gd name="connsiteY0" fmla="*/ 0 h 3299600"/>
              <a:gd name="connsiteX1" fmla="*/ 3955859 w 5605659"/>
              <a:gd name="connsiteY1" fmla="*/ 0 h 3299600"/>
              <a:gd name="connsiteX2" fmla="*/ 5605659 w 5605659"/>
              <a:gd name="connsiteY2" fmla="*/ 1649800 h 3299600"/>
              <a:gd name="connsiteX3" fmla="*/ 3955859 w 5605659"/>
              <a:gd name="connsiteY3" fmla="*/ 3299600 h 3299600"/>
              <a:gd name="connsiteX4" fmla="*/ 0 w 5605659"/>
              <a:gd name="connsiteY4" fmla="*/ 3299600 h 3299600"/>
              <a:gd name="connsiteX5" fmla="*/ 1649800 w 5605659"/>
              <a:gd name="connsiteY5" fmla="*/ 1649800 h 3299600"/>
              <a:gd name="connsiteX6" fmla="*/ 0 w 5605659"/>
              <a:gd name="connsiteY6" fmla="*/ 0 h 329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5659" h="3299600">
                <a:moveTo>
                  <a:pt x="5605658" y="0"/>
                </a:moveTo>
                <a:lnTo>
                  <a:pt x="5605658" y="2328495"/>
                </a:lnTo>
                <a:lnTo>
                  <a:pt x="2802830" y="3299600"/>
                </a:lnTo>
                <a:lnTo>
                  <a:pt x="1" y="2328495"/>
                </a:lnTo>
                <a:lnTo>
                  <a:pt x="1" y="0"/>
                </a:lnTo>
                <a:lnTo>
                  <a:pt x="2802830" y="971105"/>
                </a:lnTo>
                <a:lnTo>
                  <a:pt x="5605658" y="0"/>
                </a:lnTo>
                <a:close/>
              </a:path>
            </a:pathLst>
          </a:custGeom>
          <a:ln>
            <a:solidFill>
              <a:schemeClr val="tx1">
                <a:alpha val="90000"/>
              </a:schemeClr>
            </a:solidFill>
          </a:ln>
        </p:spPr>
        <p:style>
          <a:lnRef idx="1">
            <a:schemeClr val="accent1">
              <a:alpha val="90000"/>
              <a:hueOff val="0"/>
              <a:satOff val="0"/>
              <a:lumOff val="0"/>
              <a:alphaOff val="0"/>
            </a:schemeClr>
          </a:lnRef>
          <a:fillRef idx="3">
            <a:schemeClr val="accent1">
              <a:alpha val="90000"/>
              <a:hueOff val="0"/>
              <a:satOff val="0"/>
              <a:lumOff val="0"/>
              <a:alphaOff val="0"/>
            </a:schemeClr>
          </a:fillRef>
          <a:effectRef idx="3">
            <a:schemeClr val="accen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1296000" rIns="0" bIns="1008000" numCol="1" spcCol="1270" anchor="ctr" anchorCtr="0">
            <a:sp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u="sng" dirty="0"/>
              <a:t>Пункт 20</a:t>
            </a:r>
          </a:p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dirty="0"/>
              <a:t>Описание механизма последующего содержания создаваемого (реконструируемого, ремонтируемого) объекта общественной инфраструктуры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31904" y="908719"/>
            <a:ext cx="4896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i="1" dirty="0">
              <a:solidFill>
                <a:srgbClr val="FF0000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/>
          </p:nvPr>
        </p:nvGraphicFramePr>
        <p:xfrm>
          <a:off x="3130792" y="116632"/>
          <a:ext cx="8941871" cy="66247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57674"/>
                <a:gridCol w="3884197"/>
              </a:tblGrid>
              <a:tr h="3818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Наименование критерия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Описание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688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Организация, принимающая объект на баланс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Полное наименование организации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612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Должностное лицо организации, принимающей объект на баланс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ФИО, должность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376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Функции населения, осуществляемые в целях обеспечения последующего содержания объекта общественной инфраструктуры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Поддержание </a:t>
                      </a:r>
                      <a:r>
                        <a:rPr lang="ru-RU" sz="2000" dirty="0" smtClean="0">
                          <a:effectLst/>
                        </a:rPr>
                        <a:t>порядка,</a:t>
                      </a:r>
                      <a:r>
                        <a:rPr lang="ru-RU" sz="2000" baseline="0" dirty="0" smtClean="0">
                          <a:effectLst/>
                        </a:rPr>
                        <a:t> трудовое участие, проведение субботников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376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Должностное лицо, осуществляющее контроль за последующим содержанием объекта общественной инфраструктуры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ФИО, должность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376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Мероприятия, проводимые в целях обеспечения последующего содержания объекта общественной инфраструктуры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Уборка территории, полив </a:t>
                      </a:r>
                      <a:r>
                        <a:rPr lang="ru-RU" sz="2000" dirty="0" smtClean="0">
                          <a:effectLst/>
                        </a:rPr>
                        <a:t>растений, периодический</a:t>
                      </a:r>
                      <a:r>
                        <a:rPr lang="ru-RU" sz="2000" baseline="0" dirty="0" smtClean="0">
                          <a:effectLst/>
                        </a:rPr>
                        <a:t> осмотр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7319488" y="1195487"/>
            <a:ext cx="22955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ru-RU" altLang="ru-RU" sz="14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.</a:t>
            </a:r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53072096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231904" y="908719"/>
            <a:ext cx="4896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i="1" dirty="0">
              <a:solidFill>
                <a:srgbClr val="FF0000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7319488" y="1195487"/>
            <a:ext cx="22955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ru-RU" altLang="ru-RU" sz="14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.</a:t>
            </a:r>
            <a:endParaRPr lang="ru-RU" altLang="ru-RU" dirty="0"/>
          </a:p>
        </p:txBody>
      </p:sp>
      <p:grpSp>
        <p:nvGrpSpPr>
          <p:cNvPr id="9" name="Группа 8"/>
          <p:cNvGrpSpPr/>
          <p:nvPr/>
        </p:nvGrpSpPr>
        <p:grpSpPr>
          <a:xfrm>
            <a:off x="108982" y="0"/>
            <a:ext cx="11891675" cy="5373216"/>
            <a:chOff x="-725514" y="766779"/>
            <a:chExt cx="10444007" cy="4605892"/>
          </a:xfrm>
        </p:grpSpPr>
        <p:sp>
          <p:nvSpPr>
            <p:cNvPr id="10" name="Полилиния 9"/>
            <p:cNvSpPr/>
            <p:nvPr/>
          </p:nvSpPr>
          <p:spPr>
            <a:xfrm>
              <a:off x="-725514" y="778822"/>
              <a:ext cx="3107491" cy="4505914"/>
            </a:xfrm>
            <a:custGeom>
              <a:avLst/>
              <a:gdLst>
                <a:gd name="connsiteX0" fmla="*/ 0 w 5605659"/>
                <a:gd name="connsiteY0" fmla="*/ 0 h 3299600"/>
                <a:gd name="connsiteX1" fmla="*/ 3955859 w 5605659"/>
                <a:gd name="connsiteY1" fmla="*/ 0 h 3299600"/>
                <a:gd name="connsiteX2" fmla="*/ 5605659 w 5605659"/>
                <a:gd name="connsiteY2" fmla="*/ 1649800 h 3299600"/>
                <a:gd name="connsiteX3" fmla="*/ 3955859 w 5605659"/>
                <a:gd name="connsiteY3" fmla="*/ 3299600 h 3299600"/>
                <a:gd name="connsiteX4" fmla="*/ 0 w 5605659"/>
                <a:gd name="connsiteY4" fmla="*/ 3299600 h 3299600"/>
                <a:gd name="connsiteX5" fmla="*/ 1649800 w 5605659"/>
                <a:gd name="connsiteY5" fmla="*/ 1649800 h 3299600"/>
                <a:gd name="connsiteX6" fmla="*/ 0 w 5605659"/>
                <a:gd name="connsiteY6" fmla="*/ 0 h 329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605659" h="3299600">
                  <a:moveTo>
                    <a:pt x="5605658" y="0"/>
                  </a:moveTo>
                  <a:lnTo>
                    <a:pt x="5605658" y="2328495"/>
                  </a:lnTo>
                  <a:lnTo>
                    <a:pt x="2802830" y="3299600"/>
                  </a:lnTo>
                  <a:lnTo>
                    <a:pt x="1" y="2328495"/>
                  </a:lnTo>
                  <a:lnTo>
                    <a:pt x="1" y="0"/>
                  </a:lnTo>
                  <a:lnTo>
                    <a:pt x="2802830" y="971105"/>
                  </a:lnTo>
                  <a:lnTo>
                    <a:pt x="5605658" y="0"/>
                  </a:ln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241" tIns="1665040" rIns="15240" bIns="1665041" numCol="1" spcCol="1270" anchor="ctr" anchorCtr="0">
              <a:noAutofit/>
            </a:bodyPr>
            <a:lstStyle/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b="1" u="sng" dirty="0"/>
                <a:t>Пункт 21</a:t>
              </a:r>
            </a:p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b="1" dirty="0"/>
                <a:t>Формы и порядок осуществления общественного контроля за реализацией общественного проекта</a:t>
              </a:r>
            </a:p>
          </p:txBody>
        </p:sp>
        <p:sp>
          <p:nvSpPr>
            <p:cNvPr id="11" name="Полилиния 10"/>
            <p:cNvSpPr/>
            <p:nvPr/>
          </p:nvSpPr>
          <p:spPr>
            <a:xfrm>
              <a:off x="2381977" y="766779"/>
              <a:ext cx="7336516" cy="4605892"/>
            </a:xfrm>
            <a:custGeom>
              <a:avLst/>
              <a:gdLst>
                <a:gd name="connsiteX0" fmla="*/ 659592 w 3957470"/>
                <a:gd name="connsiteY0" fmla="*/ 0 h 4949399"/>
                <a:gd name="connsiteX1" fmla="*/ 3297878 w 3957470"/>
                <a:gd name="connsiteY1" fmla="*/ 0 h 4949399"/>
                <a:gd name="connsiteX2" fmla="*/ 3957470 w 3957470"/>
                <a:gd name="connsiteY2" fmla="*/ 659592 h 4949399"/>
                <a:gd name="connsiteX3" fmla="*/ 3957470 w 3957470"/>
                <a:gd name="connsiteY3" fmla="*/ 4949399 h 4949399"/>
                <a:gd name="connsiteX4" fmla="*/ 3957470 w 3957470"/>
                <a:gd name="connsiteY4" fmla="*/ 4949399 h 4949399"/>
                <a:gd name="connsiteX5" fmla="*/ 0 w 3957470"/>
                <a:gd name="connsiteY5" fmla="*/ 4949399 h 4949399"/>
                <a:gd name="connsiteX6" fmla="*/ 0 w 3957470"/>
                <a:gd name="connsiteY6" fmla="*/ 4949399 h 4949399"/>
                <a:gd name="connsiteX7" fmla="*/ 0 w 3957470"/>
                <a:gd name="connsiteY7" fmla="*/ 659592 h 4949399"/>
                <a:gd name="connsiteX8" fmla="*/ 659592 w 3957470"/>
                <a:gd name="connsiteY8" fmla="*/ 0 h 49493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57470" h="4949399">
                  <a:moveTo>
                    <a:pt x="3957470" y="824917"/>
                  </a:moveTo>
                  <a:lnTo>
                    <a:pt x="3957470" y="4124482"/>
                  </a:lnTo>
                  <a:cubicBezTo>
                    <a:pt x="3957470" y="4580071"/>
                    <a:pt x="3721345" y="4949398"/>
                    <a:pt x="3430069" y="4949398"/>
                  </a:cubicBezTo>
                  <a:lnTo>
                    <a:pt x="0" y="4949398"/>
                  </a:lnTo>
                  <a:lnTo>
                    <a:pt x="0" y="4949398"/>
                  </a:lnTo>
                  <a:lnTo>
                    <a:pt x="0" y="1"/>
                  </a:lnTo>
                  <a:lnTo>
                    <a:pt x="0" y="1"/>
                  </a:lnTo>
                  <a:lnTo>
                    <a:pt x="3430069" y="1"/>
                  </a:lnTo>
                  <a:cubicBezTo>
                    <a:pt x="3721345" y="1"/>
                    <a:pt x="3957470" y="369328"/>
                    <a:pt x="3957470" y="824917"/>
                  </a:cubicBez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9137" tIns="210968" rIns="210968" bIns="210969" numCol="1" spcCol="1270" anchor="ctr" anchorCtr="0">
              <a:noAutofit/>
            </a:bodyPr>
            <a:lstStyle/>
            <a:p>
              <a:pPr marL="285750" lvl="1" indent="-285750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US" i="1" dirty="0">
                <a:solidFill>
                  <a:schemeClr val="accent6"/>
                </a:solidFill>
              </a:endParaRPr>
            </a:p>
            <a:p>
              <a:pPr marL="285750" lvl="1" indent="-285750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ru-RU" i="1" dirty="0">
                <a:solidFill>
                  <a:schemeClr val="accent6"/>
                </a:solidFill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3791485" y="116632"/>
            <a:ext cx="806489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i="1" dirty="0" smtClean="0">
                <a:solidFill>
                  <a:srgbClr val="FF0000"/>
                </a:solidFill>
              </a:rPr>
              <a:t>Группа общественного контроля будет осуществлять фото- и видео-фиксацию проводимых подрядчиком работ  и передавать полученную информацию в администрацию в установленные сроки (один раз в неделю). </a:t>
            </a:r>
          </a:p>
          <a:p>
            <a:pPr algn="just"/>
            <a:endParaRPr lang="ru-RU" sz="2400" i="1" dirty="0" smtClean="0">
              <a:solidFill>
                <a:srgbClr val="FF0000"/>
              </a:solidFill>
            </a:endParaRPr>
          </a:p>
          <a:p>
            <a:pPr algn="just"/>
            <a:r>
              <a:rPr lang="ru-RU" sz="2400" i="1" dirty="0" smtClean="0">
                <a:solidFill>
                  <a:srgbClr val="FF0000"/>
                </a:solidFill>
              </a:rPr>
              <a:t>Состав группы:</a:t>
            </a:r>
          </a:p>
          <a:p>
            <a:pPr algn="just"/>
            <a:r>
              <a:rPr lang="ru-RU" sz="2400" i="1" dirty="0" smtClean="0">
                <a:solidFill>
                  <a:srgbClr val="FF0000"/>
                </a:solidFill>
              </a:rPr>
              <a:t>Иванова М.И. – житель,</a:t>
            </a:r>
          </a:p>
          <a:p>
            <a:pPr algn="just"/>
            <a:r>
              <a:rPr lang="ru-RU" sz="2400" i="1" dirty="0" smtClean="0">
                <a:solidFill>
                  <a:srgbClr val="FF0000"/>
                </a:solidFill>
              </a:rPr>
              <a:t>Листиков Н.С. – житель,</a:t>
            </a:r>
          </a:p>
          <a:p>
            <a:pPr algn="just"/>
            <a:r>
              <a:rPr lang="ru-RU" sz="2400" i="1" dirty="0" smtClean="0">
                <a:solidFill>
                  <a:srgbClr val="FF0000"/>
                </a:solidFill>
              </a:rPr>
              <a:t>Майоров Д.И. – житель,</a:t>
            </a:r>
          </a:p>
          <a:p>
            <a:pPr algn="just"/>
            <a:r>
              <a:rPr lang="ru-RU" sz="2400" i="1" dirty="0" smtClean="0">
                <a:solidFill>
                  <a:srgbClr val="FF0000"/>
                </a:solidFill>
              </a:rPr>
              <a:t>Петров И.С. – </a:t>
            </a:r>
            <a:r>
              <a:rPr lang="ru-RU" sz="2400" i="1" dirty="0" smtClean="0">
                <a:solidFill>
                  <a:srgbClr val="FF0000"/>
                </a:solidFill>
              </a:rPr>
              <a:t>депутат,</a:t>
            </a:r>
            <a:endParaRPr lang="ru-RU" sz="2400" i="1" dirty="0" smtClean="0">
              <a:solidFill>
                <a:srgbClr val="FF0000"/>
              </a:solidFill>
            </a:endParaRPr>
          </a:p>
          <a:p>
            <a:pPr algn="just"/>
            <a:r>
              <a:rPr lang="ru-RU" sz="2400" i="1" dirty="0" smtClean="0">
                <a:solidFill>
                  <a:srgbClr val="FF0000"/>
                </a:solidFill>
              </a:rPr>
              <a:t>……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68181" y="5777391"/>
            <a:ext cx="7332476" cy="707886"/>
          </a:xfrm>
          <a:prstGeom prst="rect">
            <a:avLst/>
          </a:prstGeom>
          <a:solidFill>
            <a:srgbClr val="92D05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 smtClean="0"/>
              <a:t>Представители </a:t>
            </a:r>
            <a:r>
              <a:rPr lang="ru-RU" sz="2000" b="1" dirty="0"/>
              <a:t>органов власти НЕ могут входить в состав группы общественного контроля</a:t>
            </a:r>
          </a:p>
        </p:txBody>
      </p:sp>
    </p:spTree>
    <p:extLst>
      <p:ext uri="{BB962C8B-B14F-4D97-AF65-F5344CB8AC3E}">
        <p14:creationId xmlns:p14="http://schemas.microsoft.com/office/powerpoint/2010/main" val="349349604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231904" y="908719"/>
            <a:ext cx="4896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i="1" dirty="0">
              <a:solidFill>
                <a:srgbClr val="FF0000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7319488" y="1195487"/>
            <a:ext cx="22955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ru-RU" altLang="ru-RU" sz="14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.</a:t>
            </a:r>
            <a:endParaRPr lang="ru-RU" altLang="ru-RU" dirty="0"/>
          </a:p>
        </p:txBody>
      </p:sp>
      <p:sp>
        <p:nvSpPr>
          <p:cNvPr id="10" name="Полилиния 9"/>
          <p:cNvSpPr/>
          <p:nvPr/>
        </p:nvSpPr>
        <p:spPr>
          <a:xfrm>
            <a:off x="35499" y="116632"/>
            <a:ext cx="3538228" cy="5736930"/>
          </a:xfrm>
          <a:custGeom>
            <a:avLst/>
            <a:gdLst>
              <a:gd name="connsiteX0" fmla="*/ 0 w 5605659"/>
              <a:gd name="connsiteY0" fmla="*/ 0 h 3299600"/>
              <a:gd name="connsiteX1" fmla="*/ 3955859 w 5605659"/>
              <a:gd name="connsiteY1" fmla="*/ 0 h 3299600"/>
              <a:gd name="connsiteX2" fmla="*/ 5605659 w 5605659"/>
              <a:gd name="connsiteY2" fmla="*/ 1649800 h 3299600"/>
              <a:gd name="connsiteX3" fmla="*/ 3955859 w 5605659"/>
              <a:gd name="connsiteY3" fmla="*/ 3299600 h 3299600"/>
              <a:gd name="connsiteX4" fmla="*/ 0 w 5605659"/>
              <a:gd name="connsiteY4" fmla="*/ 3299600 h 3299600"/>
              <a:gd name="connsiteX5" fmla="*/ 1649800 w 5605659"/>
              <a:gd name="connsiteY5" fmla="*/ 1649800 h 3299600"/>
              <a:gd name="connsiteX6" fmla="*/ 0 w 5605659"/>
              <a:gd name="connsiteY6" fmla="*/ 0 h 329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5659" h="3299600">
                <a:moveTo>
                  <a:pt x="5605658" y="0"/>
                </a:moveTo>
                <a:lnTo>
                  <a:pt x="5605658" y="2328495"/>
                </a:lnTo>
                <a:lnTo>
                  <a:pt x="2802830" y="3299600"/>
                </a:lnTo>
                <a:lnTo>
                  <a:pt x="1" y="2328495"/>
                </a:lnTo>
                <a:lnTo>
                  <a:pt x="1" y="0"/>
                </a:lnTo>
                <a:lnTo>
                  <a:pt x="2802830" y="971105"/>
                </a:lnTo>
                <a:lnTo>
                  <a:pt x="5605658" y="0"/>
                </a:lnTo>
                <a:close/>
              </a:path>
            </a:pathLst>
          </a:custGeom>
          <a:ln>
            <a:solidFill>
              <a:schemeClr val="bg1">
                <a:lumMod val="95000"/>
                <a:alpha val="90000"/>
              </a:schemeClr>
            </a:solidFill>
          </a:ln>
        </p:spPr>
        <p:style>
          <a:lnRef idx="1">
            <a:schemeClr val="accent1">
              <a:alpha val="90000"/>
              <a:hueOff val="0"/>
              <a:satOff val="0"/>
              <a:lumOff val="0"/>
              <a:alphaOff val="0"/>
            </a:schemeClr>
          </a:lnRef>
          <a:fillRef idx="3">
            <a:schemeClr val="accent1">
              <a:alpha val="90000"/>
              <a:hueOff val="0"/>
              <a:satOff val="0"/>
              <a:lumOff val="0"/>
              <a:alphaOff val="0"/>
            </a:schemeClr>
          </a:fillRef>
          <a:effectRef idx="3">
            <a:schemeClr val="accen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241" tIns="1665040" rIns="15240" bIns="1665041" numCol="1" spcCol="127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u="sng" dirty="0"/>
              <a:t>Пункт 22</a:t>
            </a:r>
          </a:p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dirty="0"/>
              <a:t>Описание </a:t>
            </a:r>
            <a:r>
              <a:rPr lang="ru-RU" sz="2000" b="1" dirty="0" err="1"/>
              <a:t>неденежного</a:t>
            </a:r>
            <a:r>
              <a:rPr lang="ru-RU" sz="2000" b="1" dirty="0"/>
              <a:t> вклада физических и (или) юридических лиц в реализацию общественного проекта (если </a:t>
            </a:r>
            <a:r>
              <a:rPr lang="ru-RU" sz="2000" b="1" dirty="0" err="1"/>
              <a:t>неденежный</a:t>
            </a:r>
            <a:r>
              <a:rPr lang="ru-RU" sz="2000" b="1" dirty="0"/>
              <a:t> вклад предполагается)</a:t>
            </a:r>
          </a:p>
        </p:txBody>
      </p:sp>
      <p:sp>
        <p:nvSpPr>
          <p:cNvPr id="11" name="Полилиния 10"/>
          <p:cNvSpPr/>
          <p:nvPr/>
        </p:nvSpPr>
        <p:spPr>
          <a:xfrm>
            <a:off x="3582607" y="116632"/>
            <a:ext cx="5362115" cy="4052996"/>
          </a:xfrm>
          <a:custGeom>
            <a:avLst/>
            <a:gdLst>
              <a:gd name="connsiteX0" fmla="*/ 659592 w 3957470"/>
              <a:gd name="connsiteY0" fmla="*/ 0 h 4949399"/>
              <a:gd name="connsiteX1" fmla="*/ 3297878 w 3957470"/>
              <a:gd name="connsiteY1" fmla="*/ 0 h 4949399"/>
              <a:gd name="connsiteX2" fmla="*/ 3957470 w 3957470"/>
              <a:gd name="connsiteY2" fmla="*/ 659592 h 4949399"/>
              <a:gd name="connsiteX3" fmla="*/ 3957470 w 3957470"/>
              <a:gd name="connsiteY3" fmla="*/ 4949399 h 4949399"/>
              <a:gd name="connsiteX4" fmla="*/ 3957470 w 3957470"/>
              <a:gd name="connsiteY4" fmla="*/ 4949399 h 4949399"/>
              <a:gd name="connsiteX5" fmla="*/ 0 w 3957470"/>
              <a:gd name="connsiteY5" fmla="*/ 4949399 h 4949399"/>
              <a:gd name="connsiteX6" fmla="*/ 0 w 3957470"/>
              <a:gd name="connsiteY6" fmla="*/ 4949399 h 4949399"/>
              <a:gd name="connsiteX7" fmla="*/ 0 w 3957470"/>
              <a:gd name="connsiteY7" fmla="*/ 659592 h 4949399"/>
              <a:gd name="connsiteX8" fmla="*/ 659592 w 3957470"/>
              <a:gd name="connsiteY8" fmla="*/ 0 h 4949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57470" h="4949399">
                <a:moveTo>
                  <a:pt x="3957470" y="824917"/>
                </a:moveTo>
                <a:lnTo>
                  <a:pt x="3957470" y="4124482"/>
                </a:lnTo>
                <a:cubicBezTo>
                  <a:pt x="3957470" y="4580071"/>
                  <a:pt x="3721345" y="4949398"/>
                  <a:pt x="3430069" y="4949398"/>
                </a:cubicBezTo>
                <a:lnTo>
                  <a:pt x="0" y="4949398"/>
                </a:lnTo>
                <a:lnTo>
                  <a:pt x="0" y="4949398"/>
                </a:lnTo>
                <a:lnTo>
                  <a:pt x="0" y="1"/>
                </a:lnTo>
                <a:lnTo>
                  <a:pt x="0" y="1"/>
                </a:lnTo>
                <a:lnTo>
                  <a:pt x="3430069" y="1"/>
                </a:lnTo>
                <a:cubicBezTo>
                  <a:pt x="3721345" y="1"/>
                  <a:pt x="3957470" y="369328"/>
                  <a:pt x="3957470" y="824917"/>
                </a:cubicBezTo>
                <a:close/>
              </a:path>
            </a:pathLst>
          </a:custGeom>
        </p:spPr>
        <p:style>
          <a:lnRef idx="1">
            <a:schemeClr val="accent1"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99137" tIns="210968" rIns="210968" bIns="210969" numCol="1" spcCol="1270" anchor="ctr" anchorCtr="0">
            <a:noAutofit/>
          </a:bodyPr>
          <a:lstStyle/>
          <a:p>
            <a:pPr marL="285750" lvl="1" indent="-285750" defTabSz="12446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endParaRPr lang="en-US" i="1" dirty="0">
              <a:solidFill>
                <a:schemeClr val="accent6"/>
              </a:solidFill>
            </a:endParaRPr>
          </a:p>
          <a:p>
            <a:pPr marL="285750" lvl="1" indent="-285750" defTabSz="12446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endParaRPr lang="ru-RU" i="1" dirty="0">
              <a:solidFill>
                <a:schemeClr val="accent6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9934325"/>
              </p:ext>
            </p:extLst>
          </p:nvPr>
        </p:nvGraphicFramePr>
        <p:xfrm>
          <a:off x="3605296" y="116632"/>
          <a:ext cx="8323352" cy="58290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17628"/>
                <a:gridCol w="5905724"/>
              </a:tblGrid>
              <a:tr h="5174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dirty="0">
                          <a:effectLst/>
                        </a:rPr>
                        <a:t>Вид </a:t>
                      </a:r>
                      <a:r>
                        <a:rPr lang="ru-RU" sz="2000" dirty="0" err="1">
                          <a:effectLst/>
                        </a:rPr>
                        <a:t>неденежного</a:t>
                      </a:r>
                      <a:r>
                        <a:rPr lang="ru-RU" sz="2000" dirty="0">
                          <a:effectLst/>
                        </a:rPr>
                        <a:t> вклада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dirty="0">
                          <a:effectLst/>
                        </a:rPr>
                        <a:t>Содержание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1184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dirty="0">
                          <a:effectLst/>
                        </a:rPr>
                        <a:t>Работы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dirty="0" smtClean="0">
                          <a:effectLst/>
                        </a:rPr>
                        <a:t>Жители будут расчищать территорию</a:t>
                      </a:r>
                      <a:r>
                        <a:rPr lang="ru-RU" sz="2000" baseline="0" dirty="0" smtClean="0">
                          <a:effectLst/>
                        </a:rPr>
                        <a:t> от кустарников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456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>
                          <a:effectLst/>
                        </a:rPr>
                        <a:t>Услуги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dirty="0" smtClean="0">
                          <a:effectLst/>
                        </a:rPr>
                        <a:t>ООО «Цветочная</a:t>
                      </a:r>
                      <a:r>
                        <a:rPr lang="ru-RU" sz="2000" baseline="0" dirty="0" smtClean="0">
                          <a:effectLst/>
                        </a:rPr>
                        <a:t> поляна</a:t>
                      </a:r>
                      <a:r>
                        <a:rPr lang="ru-RU" sz="2000" dirty="0" smtClean="0">
                          <a:effectLst/>
                        </a:rPr>
                        <a:t>» высадит</a:t>
                      </a:r>
                      <a:r>
                        <a:rPr lang="ru-RU" sz="2000" baseline="0" dirty="0" smtClean="0">
                          <a:effectLst/>
                        </a:rPr>
                        <a:t> новые кустарники, клумбы, деревья 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456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>
                          <a:effectLst/>
                        </a:rPr>
                        <a:t>Предоставление материалов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dirty="0" smtClean="0">
                          <a:effectLst/>
                        </a:rPr>
                        <a:t>ООО «Новый берег» предоставит</a:t>
                      </a:r>
                      <a:r>
                        <a:rPr lang="ru-RU" sz="2000" baseline="0" dirty="0" smtClean="0">
                          <a:effectLst/>
                        </a:rPr>
                        <a:t> плиточное покрытие 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456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>
                          <a:effectLst/>
                        </a:rPr>
                        <a:t>Предоставление техники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ООО</a:t>
                      </a:r>
                      <a:r>
                        <a:rPr lang="ru-RU" sz="20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«Мотор» предоставит трактор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456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>
                          <a:effectLst/>
                        </a:rPr>
                        <a:t>Предоставление оборудования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9700" algn="l"/>
                          <a:tab pos="457200" algn="l"/>
                        </a:tabLst>
                        <a:defRPr/>
                      </a:pPr>
                      <a:r>
                        <a:rPr lang="ru-RU" sz="2000" dirty="0" smtClean="0">
                          <a:effectLst/>
                          <a:latin typeface="Cambria" panose="02040503050406030204" pitchFamily="18" charset="0"/>
                          <a:ea typeface="MS Mincho"/>
                          <a:cs typeface="Times New Roman" panose="02020603050405020304" pitchFamily="18" charset="0"/>
                        </a:rPr>
                        <a:t>……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456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>
                          <a:effectLst/>
                        </a:rPr>
                        <a:t>Предоставление инвентаря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9700" algn="l"/>
                          <a:tab pos="457200" algn="l"/>
                        </a:tabLst>
                        <a:defRPr/>
                      </a:pPr>
                      <a:r>
                        <a:rPr lang="ru-RU" sz="2000" dirty="0" smtClean="0">
                          <a:effectLst/>
                          <a:latin typeface="Cambria" panose="02040503050406030204" pitchFamily="18" charset="0"/>
                          <a:ea typeface="MS Mincho"/>
                          <a:cs typeface="Times New Roman" panose="02020603050405020304" pitchFamily="18" charset="0"/>
                        </a:rPr>
                        <a:t>……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28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dirty="0">
                          <a:effectLst/>
                        </a:rPr>
                        <a:t>Другое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dirty="0" smtClean="0">
                          <a:effectLst/>
                        </a:rPr>
                        <a:t>……</a:t>
                      </a: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087888" y="6021288"/>
            <a:ext cx="6828420" cy="707886"/>
          </a:xfrm>
          <a:prstGeom prst="rect">
            <a:avLst/>
          </a:prstGeom>
          <a:solidFill>
            <a:srgbClr val="92D05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 smtClean="0"/>
              <a:t>НЕ обязательно заполнять все строки таблицы, </a:t>
            </a:r>
          </a:p>
          <a:p>
            <a:pPr algn="r"/>
            <a:r>
              <a:rPr lang="ru-RU" sz="2000" b="1" dirty="0" smtClean="0"/>
              <a:t>если такой вид вклада не предусмотрен в проекте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294387935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231904" y="908719"/>
            <a:ext cx="4896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i="1" dirty="0">
              <a:solidFill>
                <a:srgbClr val="FF0000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7319488" y="1195487"/>
            <a:ext cx="22955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ru-RU" altLang="ru-RU" sz="14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.</a:t>
            </a:r>
            <a:endParaRPr lang="ru-RU" altLang="ru-RU" dirty="0"/>
          </a:p>
        </p:txBody>
      </p:sp>
      <p:sp>
        <p:nvSpPr>
          <p:cNvPr id="10" name="Полилиния 9"/>
          <p:cNvSpPr/>
          <p:nvPr/>
        </p:nvSpPr>
        <p:spPr>
          <a:xfrm>
            <a:off x="119334" y="157061"/>
            <a:ext cx="2411773" cy="6084428"/>
          </a:xfrm>
          <a:custGeom>
            <a:avLst/>
            <a:gdLst>
              <a:gd name="connsiteX0" fmla="*/ 0 w 5605659"/>
              <a:gd name="connsiteY0" fmla="*/ 0 h 3299600"/>
              <a:gd name="connsiteX1" fmla="*/ 3955859 w 5605659"/>
              <a:gd name="connsiteY1" fmla="*/ 0 h 3299600"/>
              <a:gd name="connsiteX2" fmla="*/ 5605659 w 5605659"/>
              <a:gd name="connsiteY2" fmla="*/ 1649800 h 3299600"/>
              <a:gd name="connsiteX3" fmla="*/ 3955859 w 5605659"/>
              <a:gd name="connsiteY3" fmla="*/ 3299600 h 3299600"/>
              <a:gd name="connsiteX4" fmla="*/ 0 w 5605659"/>
              <a:gd name="connsiteY4" fmla="*/ 3299600 h 3299600"/>
              <a:gd name="connsiteX5" fmla="*/ 1649800 w 5605659"/>
              <a:gd name="connsiteY5" fmla="*/ 1649800 h 3299600"/>
              <a:gd name="connsiteX6" fmla="*/ 0 w 5605659"/>
              <a:gd name="connsiteY6" fmla="*/ 0 h 329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5659" h="3299600">
                <a:moveTo>
                  <a:pt x="5605658" y="0"/>
                </a:moveTo>
                <a:lnTo>
                  <a:pt x="5605658" y="2328495"/>
                </a:lnTo>
                <a:lnTo>
                  <a:pt x="2802830" y="3299600"/>
                </a:lnTo>
                <a:lnTo>
                  <a:pt x="1" y="2328495"/>
                </a:lnTo>
                <a:lnTo>
                  <a:pt x="1" y="0"/>
                </a:lnTo>
                <a:lnTo>
                  <a:pt x="2802830" y="971105"/>
                </a:lnTo>
                <a:lnTo>
                  <a:pt x="5605658" y="0"/>
                </a:lnTo>
                <a:close/>
              </a:path>
            </a:pathLst>
          </a:custGeom>
          <a:ln>
            <a:solidFill>
              <a:schemeClr val="bg1">
                <a:lumMod val="75000"/>
                <a:alpha val="90000"/>
              </a:schemeClr>
            </a:solidFill>
          </a:ln>
        </p:spPr>
        <p:style>
          <a:lnRef idx="1">
            <a:schemeClr val="accent1">
              <a:alpha val="90000"/>
              <a:hueOff val="0"/>
              <a:satOff val="0"/>
              <a:lumOff val="0"/>
              <a:alphaOff val="0"/>
            </a:schemeClr>
          </a:lnRef>
          <a:fillRef idx="3">
            <a:schemeClr val="accent1">
              <a:alpha val="90000"/>
              <a:hueOff val="0"/>
              <a:satOff val="0"/>
              <a:lumOff val="0"/>
              <a:alphaOff val="0"/>
            </a:schemeClr>
          </a:fillRef>
          <a:effectRef idx="3">
            <a:schemeClr val="accen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241" tIns="1665040" rIns="15240" bIns="1665041" numCol="1" spcCol="127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u="sng" dirty="0"/>
              <a:t>Пункт 23</a:t>
            </a:r>
          </a:p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dirty="0"/>
              <a:t>Ожидаемые результаты</a:t>
            </a:r>
          </a:p>
        </p:txBody>
      </p:sp>
      <p:sp>
        <p:nvSpPr>
          <p:cNvPr id="11" name="Полилиния 10"/>
          <p:cNvSpPr/>
          <p:nvPr/>
        </p:nvSpPr>
        <p:spPr>
          <a:xfrm>
            <a:off x="5666582" y="567731"/>
            <a:ext cx="3654995" cy="3700184"/>
          </a:xfrm>
          <a:custGeom>
            <a:avLst/>
            <a:gdLst>
              <a:gd name="connsiteX0" fmla="*/ 659592 w 3957470"/>
              <a:gd name="connsiteY0" fmla="*/ 0 h 4949399"/>
              <a:gd name="connsiteX1" fmla="*/ 3297878 w 3957470"/>
              <a:gd name="connsiteY1" fmla="*/ 0 h 4949399"/>
              <a:gd name="connsiteX2" fmla="*/ 3957470 w 3957470"/>
              <a:gd name="connsiteY2" fmla="*/ 659592 h 4949399"/>
              <a:gd name="connsiteX3" fmla="*/ 3957470 w 3957470"/>
              <a:gd name="connsiteY3" fmla="*/ 4949399 h 4949399"/>
              <a:gd name="connsiteX4" fmla="*/ 3957470 w 3957470"/>
              <a:gd name="connsiteY4" fmla="*/ 4949399 h 4949399"/>
              <a:gd name="connsiteX5" fmla="*/ 0 w 3957470"/>
              <a:gd name="connsiteY5" fmla="*/ 4949399 h 4949399"/>
              <a:gd name="connsiteX6" fmla="*/ 0 w 3957470"/>
              <a:gd name="connsiteY6" fmla="*/ 4949399 h 4949399"/>
              <a:gd name="connsiteX7" fmla="*/ 0 w 3957470"/>
              <a:gd name="connsiteY7" fmla="*/ 659592 h 4949399"/>
              <a:gd name="connsiteX8" fmla="*/ 659592 w 3957470"/>
              <a:gd name="connsiteY8" fmla="*/ 0 h 4949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57470" h="4949399">
                <a:moveTo>
                  <a:pt x="3957470" y="824917"/>
                </a:moveTo>
                <a:lnTo>
                  <a:pt x="3957470" y="4124482"/>
                </a:lnTo>
                <a:cubicBezTo>
                  <a:pt x="3957470" y="4580071"/>
                  <a:pt x="3721345" y="4949398"/>
                  <a:pt x="3430069" y="4949398"/>
                </a:cubicBezTo>
                <a:lnTo>
                  <a:pt x="0" y="4949398"/>
                </a:lnTo>
                <a:lnTo>
                  <a:pt x="0" y="4949398"/>
                </a:lnTo>
                <a:lnTo>
                  <a:pt x="0" y="1"/>
                </a:lnTo>
                <a:lnTo>
                  <a:pt x="0" y="1"/>
                </a:lnTo>
                <a:lnTo>
                  <a:pt x="3430069" y="1"/>
                </a:lnTo>
                <a:cubicBezTo>
                  <a:pt x="3721345" y="1"/>
                  <a:pt x="3957470" y="369328"/>
                  <a:pt x="3957470" y="824917"/>
                </a:cubicBezTo>
                <a:close/>
              </a:path>
            </a:pathLst>
          </a:custGeom>
        </p:spPr>
        <p:style>
          <a:lnRef idx="1">
            <a:schemeClr val="accent1"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99137" tIns="210968" rIns="210968" bIns="210969" numCol="1" spcCol="1270" anchor="ctr" anchorCtr="0">
            <a:noAutofit/>
          </a:bodyPr>
          <a:lstStyle/>
          <a:p>
            <a:pPr marL="285750" lvl="1" indent="-285750" defTabSz="12446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endParaRPr lang="en-US" i="1" dirty="0">
              <a:solidFill>
                <a:schemeClr val="accent6"/>
              </a:solidFill>
            </a:endParaRPr>
          </a:p>
          <a:p>
            <a:pPr marL="285750" lvl="1" indent="-285750" defTabSz="12446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endParaRPr lang="ru-RU" i="1" dirty="0">
              <a:solidFill>
                <a:schemeClr val="accent6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8871940"/>
              </p:ext>
            </p:extLst>
          </p:nvPr>
        </p:nvGraphicFramePr>
        <p:xfrm>
          <a:off x="2542935" y="145489"/>
          <a:ext cx="9397540" cy="58121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4445"/>
                <a:gridCol w="3860204"/>
                <a:gridCol w="4912891"/>
              </a:tblGrid>
              <a:tr h="6160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361565" algn="l"/>
                        </a:tabLst>
                      </a:pPr>
                      <a:r>
                        <a:rPr lang="ru-RU" sz="2000" dirty="0">
                          <a:effectLst/>
                        </a:rPr>
                        <a:t>№ п/п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9393" marR="593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361565" algn="l"/>
                        </a:tabLst>
                      </a:pPr>
                      <a:r>
                        <a:rPr lang="ru-RU" sz="2000" dirty="0">
                          <a:effectLst/>
                        </a:rPr>
                        <a:t>Количественные показатели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9393" marR="593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Качественные показатели</a:t>
                      </a:r>
                      <a:endParaRPr lang="ru-RU" sz="16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(характеризуют социальный эффект реализации общественного проекта)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9393" marR="59393" marT="0" marB="0" anchor="ctr"/>
                </a:tc>
              </a:tr>
              <a:tr h="616041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Краткосрочные результаты </a:t>
                      </a:r>
                      <a:endParaRPr lang="ru-RU" sz="16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(результаты, которые можно будет </a:t>
                      </a:r>
                      <a:r>
                        <a:rPr lang="ru-RU" sz="2000" dirty="0" smtClean="0">
                          <a:effectLst/>
                        </a:rPr>
                        <a:t>увидеть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</a:t>
                      </a:r>
                      <a:r>
                        <a:rPr lang="ru-RU" sz="2000" dirty="0">
                          <a:effectLst/>
                        </a:rPr>
                        <a:t>сразу после реализации проекта)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9393" marR="5939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0517">
                <a:tc>
                  <a:txBody>
                    <a:bodyPr/>
                    <a:lstStyle/>
                    <a:p>
                      <a:pPr marL="342900" lvl="0" indent="-342900" algn="just">
                        <a:buFont typeface="+mj-lt"/>
                        <a:buAutoNum type="arabicPeriod"/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93" marR="5939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</a:rPr>
                        <a:t>5 </a:t>
                      </a:r>
                      <a:r>
                        <a:rPr lang="ru-RU" sz="2000" b="1" dirty="0">
                          <a:effectLst/>
                        </a:rPr>
                        <a:t>тренажеров</a:t>
                      </a:r>
                      <a:endParaRPr lang="ru-RU" sz="1600" b="1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9393" marR="5939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Новый объект общественной инфраструктуры на территории поселения</a:t>
                      </a:r>
                      <a:endParaRPr lang="ru-RU" sz="1600" b="1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9393" marR="59393" marT="0" marB="0"/>
                </a:tc>
              </a:tr>
              <a:tr h="216909">
                <a:tc>
                  <a:txBody>
                    <a:bodyPr/>
                    <a:lstStyle/>
                    <a:p>
                      <a:pPr marL="0" lvl="0" indent="0" algn="just">
                        <a:buFont typeface="+mj-lt"/>
                        <a:buNone/>
                      </a:pPr>
                      <a:r>
                        <a:rPr lang="ru-RU" sz="2000" dirty="0" smtClean="0">
                          <a:effectLst/>
                        </a:rPr>
                        <a:t>2.</a:t>
                      </a: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93" marR="5939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</a:rPr>
                        <a:t>2 </a:t>
                      </a:r>
                      <a:r>
                        <a:rPr lang="ru-RU" sz="2000" b="1" dirty="0">
                          <a:effectLst/>
                        </a:rPr>
                        <a:t>карусели</a:t>
                      </a:r>
                      <a:endParaRPr lang="ru-RU" sz="1600" b="1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9393" marR="5939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 </a:t>
                      </a:r>
                      <a:endParaRPr lang="ru-RU" sz="1600" b="1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9393" marR="59393" marT="0" marB="0"/>
                </a:tc>
              </a:tr>
              <a:tr h="216909">
                <a:tc>
                  <a:txBody>
                    <a:bodyPr/>
                    <a:lstStyle/>
                    <a:p>
                      <a:pPr marL="0" lvl="0" indent="0" algn="just">
                        <a:buFont typeface="+mj-lt"/>
                        <a:buNone/>
                      </a:pPr>
                      <a:r>
                        <a:rPr lang="ru-RU" sz="2000" dirty="0" smtClean="0">
                          <a:effectLst/>
                        </a:rPr>
                        <a:t>3.</a:t>
                      </a: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93" marR="5939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</a:rPr>
                        <a:t>5 </a:t>
                      </a:r>
                      <a:r>
                        <a:rPr lang="ru-RU" sz="2000" b="1" dirty="0">
                          <a:effectLst/>
                        </a:rPr>
                        <a:t>лавочек</a:t>
                      </a:r>
                      <a:endParaRPr lang="ru-RU" sz="1600" b="1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9393" marR="5939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 </a:t>
                      </a:r>
                      <a:endParaRPr lang="ru-RU" sz="1600" b="1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9393" marR="59393" marT="0" marB="0"/>
                </a:tc>
              </a:tr>
              <a:tr h="654768">
                <a:tc gridSpan="3"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dirty="0" smtClean="0">
                          <a:effectLst/>
                        </a:rPr>
                        <a:t>Долгосрочные результаты</a:t>
                      </a:r>
                      <a:r>
                        <a:rPr lang="ru-RU" sz="1600" baseline="0" dirty="0" smtClean="0">
                          <a:effectLst/>
                        </a:rPr>
                        <a:t> </a:t>
                      </a:r>
                      <a:r>
                        <a:rPr lang="ru-RU" sz="2000" dirty="0" smtClean="0">
                          <a:effectLst/>
                        </a:rPr>
                        <a:t>(результаты</a:t>
                      </a:r>
                      <a:r>
                        <a:rPr lang="ru-RU" sz="2000" dirty="0">
                          <a:effectLst/>
                        </a:rPr>
                        <a:t>, о которых можно будет судить только по истечении </a:t>
                      </a:r>
                      <a:r>
                        <a:rPr lang="ru-RU" sz="2000" dirty="0" smtClean="0">
                          <a:effectLst/>
                        </a:rPr>
                        <a:t>определенного </a:t>
                      </a:r>
                      <a:r>
                        <a:rPr lang="ru-RU" sz="2000" dirty="0">
                          <a:effectLst/>
                        </a:rPr>
                        <a:t>периода времени после окончания реализации проекта)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9393" marR="5939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0517">
                <a:tc>
                  <a:txBody>
                    <a:bodyPr/>
                    <a:lstStyle/>
                    <a:p>
                      <a:pPr marL="342900" lvl="0" indent="-342900" algn="just">
                        <a:buFont typeface="+mj-lt"/>
                        <a:buAutoNum type="arabicPeriod"/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93" marR="5939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</a:rPr>
                        <a:t>50</a:t>
                      </a:r>
                      <a:r>
                        <a:rPr lang="ru-RU" sz="2000" b="1" baseline="0" dirty="0" smtClean="0">
                          <a:effectLst/>
                        </a:rPr>
                        <a:t> человек </a:t>
                      </a:r>
                      <a:r>
                        <a:rPr lang="ru-RU" sz="2000" b="1" dirty="0" smtClean="0">
                          <a:effectLst/>
                        </a:rPr>
                        <a:t>ежедневно </a:t>
                      </a:r>
                      <a:r>
                        <a:rPr lang="ru-RU" sz="2000" b="1" dirty="0">
                          <a:effectLst/>
                        </a:rPr>
                        <a:t>посещающих площадку  </a:t>
                      </a:r>
                      <a:endParaRPr lang="ru-RU" sz="1600" b="1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9393" marR="5939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Повышение уровня комфортности проживания граждан</a:t>
                      </a:r>
                      <a:endParaRPr lang="ru-RU" sz="1600" b="1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9393" marR="59393" marT="0" marB="0"/>
                </a:tc>
              </a:tr>
              <a:tr h="630517">
                <a:tc>
                  <a:txBody>
                    <a:bodyPr/>
                    <a:lstStyle/>
                    <a:p>
                      <a:pPr marL="0" lvl="0" indent="0" algn="just">
                        <a:buFont typeface="+mj-lt"/>
                        <a:buNone/>
                      </a:pPr>
                      <a:r>
                        <a:rPr lang="ru-RU" sz="2000" dirty="0" smtClean="0">
                          <a:effectLst/>
                        </a:rPr>
                        <a:t>2. </a:t>
                      </a: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93" marR="5939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Cambria" panose="02040503050406030204" pitchFamily="18" charset="0"/>
                          <a:ea typeface="MS Mincho"/>
                          <a:cs typeface="Times New Roman" panose="02020603050405020304" pitchFamily="18" charset="0"/>
                        </a:rPr>
                        <a:t>…..</a:t>
                      </a:r>
                      <a:endParaRPr lang="ru-RU" sz="1600" b="1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9393" marR="5939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Повышение удовлетворенности у населения качеством работы администрации поселения</a:t>
                      </a:r>
                      <a:endParaRPr lang="ru-RU" sz="1600" b="1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9393" marR="59393" marT="0" marB="0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087888" y="6021288"/>
            <a:ext cx="6828420" cy="707886"/>
          </a:xfrm>
          <a:prstGeom prst="rect">
            <a:avLst/>
          </a:prstGeom>
          <a:solidFill>
            <a:srgbClr val="92D05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 smtClean="0"/>
              <a:t>Количественные и качественные показатели</a:t>
            </a:r>
          </a:p>
          <a:p>
            <a:pPr algn="r"/>
            <a:r>
              <a:rPr lang="ru-RU" sz="2000" b="1" dirty="0" smtClean="0"/>
              <a:t> не связаны 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299210974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95700" y="0"/>
            <a:ext cx="54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ПРИЛОЖЕНИЕ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578" y="404664"/>
            <a:ext cx="11953328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i="1" dirty="0">
                <a:solidFill>
                  <a:srgbClr val="FF0000"/>
                </a:solidFill>
              </a:rPr>
              <a:t>1</a:t>
            </a:r>
            <a:r>
              <a:rPr lang="ru-RU" i="1" dirty="0">
                <a:solidFill>
                  <a:srgbClr val="FF0000"/>
                </a:solidFill>
              </a:rPr>
              <a:t>. Схема размещения нового объекта общественной инфраструктуры на кадастровом плане </a:t>
            </a:r>
            <a:r>
              <a:rPr lang="ru-RU" i="1" dirty="0" smtClean="0">
                <a:solidFill>
                  <a:srgbClr val="FF0000"/>
                </a:solidFill>
              </a:rPr>
              <a:t>территории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b="1" i="1" dirty="0" smtClean="0">
                <a:solidFill>
                  <a:srgbClr val="FF0000"/>
                </a:solidFill>
              </a:rPr>
              <a:t>(если есть)</a:t>
            </a:r>
            <a:endParaRPr lang="ru-RU" b="1" i="1" dirty="0">
              <a:solidFill>
                <a:srgbClr val="FF0000"/>
              </a:solidFill>
            </a:endParaRPr>
          </a:p>
          <a:p>
            <a:pPr algn="just"/>
            <a:r>
              <a:rPr lang="ru-RU" dirty="0"/>
              <a:t>Прилагается в случае размещения нового объекта общественной инфраструктуры и может быть оформлена в виде схемы расположения земельного участка или земельных участков на кадастровом плане территории в соответствии с требованиями земельного законодательства. Утверждение такой схемы органом местного самоуправления для целей рассмотрения заявки на участие в конкурсном отборе общественных проектов не требуется.</a:t>
            </a:r>
          </a:p>
          <a:p>
            <a:pPr algn="just"/>
            <a:r>
              <a:rPr lang="ru-RU" i="1" dirty="0">
                <a:solidFill>
                  <a:srgbClr val="FF0000"/>
                </a:solidFill>
              </a:rPr>
              <a:t>2. Фотография текущего состояния объектов или территорий общественного проекта в формате электронного </a:t>
            </a:r>
            <a:r>
              <a:rPr lang="ru-RU" i="1" dirty="0" smtClean="0">
                <a:solidFill>
                  <a:srgbClr val="FF0000"/>
                </a:solidFill>
              </a:rPr>
              <a:t>документа (указать сколько штук).</a:t>
            </a:r>
            <a:endParaRPr lang="ru-RU" i="1" dirty="0">
              <a:solidFill>
                <a:srgbClr val="FF0000"/>
              </a:solidFill>
            </a:endParaRPr>
          </a:p>
          <a:p>
            <a:pPr algn="just"/>
            <a:r>
              <a:rPr lang="ru-RU" dirty="0"/>
              <a:t>В случае создания, ремонта, реконструкции, благоустройства объектов или территорий общественного проекта к заявкам прилагается фотография текущего состояния объектов или территорий общественного проекта в формате электронного документа.</a:t>
            </a:r>
          </a:p>
          <a:p>
            <a:pPr algn="just"/>
            <a:r>
              <a:rPr lang="ru-RU" i="1" dirty="0">
                <a:solidFill>
                  <a:srgbClr val="FF0000"/>
                </a:solidFill>
              </a:rPr>
              <a:t>3. Документы и сведения, подтверждающие проведение обсуждения реализации общественного проекта с населением. </a:t>
            </a:r>
          </a:p>
          <a:p>
            <a:pPr algn="just"/>
            <a:r>
              <a:rPr lang="ru-RU" dirty="0" smtClean="0"/>
              <a:t>Указать какие именно, например, протокол собрания граждан от 10.06.2019 №15.</a:t>
            </a:r>
            <a:endParaRPr lang="ru-RU" dirty="0"/>
          </a:p>
          <a:p>
            <a:pPr algn="just"/>
            <a:r>
              <a:rPr lang="ru-RU" i="1" dirty="0">
                <a:solidFill>
                  <a:srgbClr val="FF0000"/>
                </a:solidFill>
              </a:rPr>
              <a:t>4. Подписные листы в поддержку общественного проекта, предполагаемого к реализации на дворовой территории многоквартирных домов. </a:t>
            </a:r>
          </a:p>
          <a:p>
            <a:pPr algn="just"/>
            <a:r>
              <a:rPr lang="ru-RU" dirty="0"/>
              <a:t>Представляются в случае, если реализация общественного проекта предполагается на дворовой территории многоквартирных домов</a:t>
            </a:r>
            <a:r>
              <a:rPr lang="ru-RU" dirty="0" smtClean="0"/>
              <a:t>. </a:t>
            </a:r>
            <a:r>
              <a:rPr lang="ru-RU" b="1" dirty="0" smtClean="0"/>
              <a:t>Подпись главы муниципального образования на каждой странице.</a:t>
            </a:r>
            <a:endParaRPr lang="ru-RU" b="1" dirty="0"/>
          </a:p>
          <a:p>
            <a:pPr algn="just"/>
            <a:r>
              <a:rPr lang="ru-RU" i="1" dirty="0">
                <a:solidFill>
                  <a:srgbClr val="FF0000"/>
                </a:solidFill>
              </a:rPr>
              <a:t>5. Презентационный материал в поддержку общественного проекта. </a:t>
            </a:r>
          </a:p>
          <a:p>
            <a:pPr algn="just"/>
            <a:r>
              <a:rPr lang="ru-RU" dirty="0" smtClean="0"/>
              <a:t>Представляется по желанию. В случае приложения, указать какой именно. </a:t>
            </a:r>
            <a:endParaRPr lang="ru-RU" dirty="0"/>
          </a:p>
          <a:p>
            <a:pPr algn="just"/>
            <a:r>
              <a:rPr lang="ru-RU" i="1" dirty="0">
                <a:solidFill>
                  <a:srgbClr val="FF0000"/>
                </a:solidFill>
              </a:rPr>
              <a:t>6. Иные документы на усмотрение участника конкурсного </a:t>
            </a:r>
            <a:r>
              <a:rPr lang="ru-RU" i="1" dirty="0" smtClean="0">
                <a:solidFill>
                  <a:srgbClr val="FF0000"/>
                </a:solidFill>
              </a:rPr>
              <a:t>отбора </a:t>
            </a:r>
            <a:r>
              <a:rPr lang="ru-RU" b="1" i="1" dirty="0" smtClean="0">
                <a:solidFill>
                  <a:srgbClr val="FF0000"/>
                </a:solidFill>
              </a:rPr>
              <a:t>(если есть, указать какие  именно).</a:t>
            </a:r>
            <a:endParaRPr lang="ru-RU" b="1" i="1" dirty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284378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28412" y="116632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ОБРАЗЕЦ СОПРОВОДИТЕЛЬНОГО ПИСЬМА</a:t>
            </a:r>
            <a:endParaRPr lang="ru-RU" sz="24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6224" y="764704"/>
            <a:ext cx="118093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>
              <a:solidFill>
                <a:prstClr val="black"/>
              </a:solidFill>
            </a:endParaRPr>
          </a:p>
          <a:p>
            <a:endParaRPr lang="ru-RU" dirty="0" smtClean="0">
              <a:solidFill>
                <a:prstClr val="black"/>
              </a:solidFill>
            </a:endParaRPr>
          </a:p>
          <a:p>
            <a:endParaRPr lang="ru-RU" dirty="0">
              <a:solidFill>
                <a:prstClr val="black"/>
              </a:solidFill>
            </a:endParaRPr>
          </a:p>
          <a:p>
            <a:endParaRPr lang="ru-RU" dirty="0">
              <a:solidFill>
                <a:prstClr val="black"/>
              </a:solidFill>
            </a:endParaRPr>
          </a:p>
          <a:p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27510" y="954011"/>
            <a:ext cx="371601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dirty="0" err="1" smtClean="0">
                <a:latin typeface="Trebuchet MS (Основной текст)"/>
              </a:rPr>
              <a:t>И.о</a:t>
            </a:r>
            <a:r>
              <a:rPr lang="ru-RU" sz="2000" dirty="0" smtClean="0">
                <a:latin typeface="Trebuchet MS (Основной текст)"/>
              </a:rPr>
              <a:t>. руководителя </a:t>
            </a:r>
          </a:p>
          <a:p>
            <a:pPr algn="ctr"/>
            <a:r>
              <a:rPr lang="ru-RU" sz="2000" dirty="0" smtClean="0">
                <a:latin typeface="Trebuchet MS (Основной текст)"/>
              </a:rPr>
              <a:t>Администрации Губернатора </a:t>
            </a:r>
          </a:p>
          <a:p>
            <a:pPr algn="ctr"/>
            <a:r>
              <a:rPr lang="ru-RU" sz="2000" dirty="0" smtClean="0">
                <a:latin typeface="Trebuchet MS (Основной текст)"/>
              </a:rPr>
              <a:t>Самарской области</a:t>
            </a:r>
          </a:p>
          <a:p>
            <a:pPr algn="ctr"/>
            <a:r>
              <a:rPr lang="ru-RU" sz="2000" dirty="0" err="1" smtClean="0">
                <a:latin typeface="Trebuchet MS (Основной текст)"/>
              </a:rPr>
              <a:t>Ю.А.Рожину</a:t>
            </a:r>
            <a:endParaRPr lang="ru-RU" sz="2000" dirty="0">
              <a:latin typeface="Trebuchet MS (Основной текст)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47728" y="2475420"/>
            <a:ext cx="42627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Уважаемый Юрий Александрович</a:t>
            </a:r>
            <a:r>
              <a:rPr lang="ru-RU" sz="1600" i="1" dirty="0" smtClean="0"/>
              <a:t>!</a:t>
            </a:r>
            <a:endParaRPr lang="ru-RU" sz="1600" i="1" dirty="0"/>
          </a:p>
        </p:txBody>
      </p:sp>
      <p:sp>
        <p:nvSpPr>
          <p:cNvPr id="8" name="TextBox 7"/>
          <p:cNvSpPr txBox="1"/>
          <p:nvPr/>
        </p:nvSpPr>
        <p:spPr>
          <a:xfrm>
            <a:off x="1554390" y="2946859"/>
            <a:ext cx="836316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0363" algn="just"/>
            <a:r>
              <a:rPr lang="ru-RU" sz="2000" b="1" dirty="0" smtClean="0">
                <a:solidFill>
                  <a:srgbClr val="FF0000"/>
                </a:solidFill>
              </a:rPr>
              <a:t>Администрация </a:t>
            </a:r>
            <a:r>
              <a:rPr lang="ru-RU" sz="2000" b="1" dirty="0" err="1" smtClean="0">
                <a:solidFill>
                  <a:srgbClr val="FF0000"/>
                </a:solidFill>
              </a:rPr>
              <a:t>г.о</a:t>
            </a:r>
            <a:r>
              <a:rPr lang="ru-RU" sz="2000" b="1" dirty="0" smtClean="0">
                <a:solidFill>
                  <a:srgbClr val="FF0000"/>
                </a:solidFill>
              </a:rPr>
              <a:t>. ____________________ </a:t>
            </a:r>
            <a:r>
              <a:rPr lang="ru-RU" sz="2000" dirty="0" smtClean="0"/>
              <a:t>направляет </a:t>
            </a:r>
            <a:r>
              <a:rPr lang="ru-RU" sz="2000" dirty="0" smtClean="0"/>
              <a:t>в конкурсную </a:t>
            </a:r>
            <a:r>
              <a:rPr lang="ru-RU" sz="2000" dirty="0"/>
              <a:t>комиссию по проведению конкурсного отбора общественных проектов развития территорий муниципальных образований в Самарской </a:t>
            </a:r>
            <a:r>
              <a:rPr lang="ru-RU" sz="2000" dirty="0" smtClean="0"/>
              <a:t>области </a:t>
            </a:r>
            <a:r>
              <a:rPr lang="ru-RU" sz="2000" b="1" dirty="0" smtClean="0">
                <a:solidFill>
                  <a:srgbClr val="FF0000"/>
                </a:solidFill>
              </a:rPr>
              <a:t>проект</a:t>
            </a:r>
            <a:r>
              <a:rPr lang="ru-RU" sz="2000" dirty="0" smtClean="0"/>
              <a:t> </a:t>
            </a:r>
            <a:r>
              <a:rPr lang="ru-RU" sz="2000" b="1" dirty="0" smtClean="0">
                <a:solidFill>
                  <a:srgbClr val="FF0000"/>
                </a:solidFill>
              </a:rPr>
              <a:t>«____________»</a:t>
            </a:r>
            <a:r>
              <a:rPr lang="ru-RU" sz="2000" dirty="0" smtClean="0"/>
              <a:t> для участия в конкурсе общественных проектов </a:t>
            </a:r>
            <a:r>
              <a:rPr lang="ru-RU" sz="2000" b="1" dirty="0" smtClean="0">
                <a:solidFill>
                  <a:srgbClr val="FF0000"/>
                </a:solidFill>
              </a:rPr>
              <a:t>до 1 ноября 2019 года </a:t>
            </a:r>
            <a:r>
              <a:rPr lang="ru-RU" sz="2000" dirty="0" smtClean="0"/>
              <a:t>в рамках государственной программы Самарской </a:t>
            </a:r>
            <a:r>
              <a:rPr lang="ru-RU" sz="2000" dirty="0"/>
              <a:t>области «Поддержка инициатив населения муниципальных образований в Самарской </a:t>
            </a:r>
            <a:r>
              <a:rPr lang="ru-RU" sz="2000" dirty="0" smtClean="0"/>
              <a:t>области» </a:t>
            </a:r>
            <a:r>
              <a:rPr lang="ru-RU" sz="2000" dirty="0"/>
              <a:t>на 2017 - 2025 годы».</a:t>
            </a:r>
            <a:endParaRPr lang="ru-RU" sz="2000" dirty="0" smtClean="0"/>
          </a:p>
          <a:p>
            <a:pPr indent="360363" algn="just"/>
            <a:r>
              <a:rPr lang="ru-RU" sz="2000" i="1" dirty="0" smtClean="0"/>
              <a:t>Приложение </a:t>
            </a:r>
            <a:r>
              <a:rPr lang="ru-RU" sz="2000" b="1" i="1" dirty="0" smtClean="0">
                <a:solidFill>
                  <a:srgbClr val="FF0000"/>
                </a:solidFill>
              </a:rPr>
              <a:t>на ___л., в ____ экз.</a:t>
            </a:r>
            <a:endParaRPr lang="ru-RU" sz="2000" b="1" i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75520" y="6007051"/>
            <a:ext cx="20457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Глава </a:t>
            </a:r>
            <a:r>
              <a:rPr lang="ru-RU" sz="2000" dirty="0" err="1" smtClean="0"/>
              <a:t>г</a:t>
            </a:r>
            <a:r>
              <a:rPr lang="ru-RU" sz="2000" dirty="0" err="1" smtClean="0"/>
              <a:t>.о</a:t>
            </a:r>
            <a:r>
              <a:rPr lang="ru-RU" sz="2000" dirty="0" smtClean="0"/>
              <a:t>._____</a:t>
            </a:r>
            <a:endParaRPr lang="ru-RU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8472264" y="6068607"/>
            <a:ext cx="15712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err="1" smtClean="0"/>
              <a:t>И.И.Иванов</a:t>
            </a:r>
            <a:endParaRPr lang="ru-RU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1703512" y="907845"/>
            <a:ext cx="374314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dirty="0" smtClean="0">
                <a:latin typeface="Trebuchet MS (Основной текст)"/>
              </a:rPr>
              <a:t>БЛАНК </a:t>
            </a:r>
          </a:p>
          <a:p>
            <a:pPr algn="ctr"/>
            <a:r>
              <a:rPr lang="ru-RU" sz="2000" dirty="0" smtClean="0">
                <a:latin typeface="Trebuchet MS (Основной текст)"/>
              </a:rPr>
              <a:t>муниципального образования</a:t>
            </a:r>
            <a:endParaRPr lang="ru-RU" sz="2000" dirty="0">
              <a:latin typeface="Trebuchet MS (Основной текст)"/>
            </a:endParaRPr>
          </a:p>
        </p:txBody>
      </p:sp>
    </p:spTree>
    <p:extLst>
      <p:ext uri="{BB962C8B-B14F-4D97-AF65-F5344CB8AC3E}">
        <p14:creationId xmlns:p14="http://schemas.microsoft.com/office/powerpoint/2010/main" val="57311310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28412" y="116632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ИНИЦИАТОРЫ ОБЩЕСТВЕННОГО ПРОЕКТА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6224" y="764704"/>
            <a:ext cx="11809312" cy="7494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700" dirty="0">
                <a:solidFill>
                  <a:prstClr val="black"/>
                </a:solidFill>
              </a:rPr>
              <a:t>1) В случае инициирования общественного проекта </a:t>
            </a:r>
            <a:r>
              <a:rPr lang="ru-RU" sz="1700" b="1" dirty="0">
                <a:solidFill>
                  <a:srgbClr val="FF0000"/>
                </a:solidFill>
              </a:rPr>
              <a:t>представительным органом муниципального образования или главой муниципального образования</a:t>
            </a:r>
            <a:r>
              <a:rPr lang="ru-RU" sz="1700" dirty="0">
                <a:solidFill>
                  <a:prstClr val="black"/>
                </a:solidFill>
              </a:rPr>
              <a:t> </a:t>
            </a:r>
            <a:r>
              <a:rPr lang="ru-RU" sz="1700" dirty="0" smtClean="0">
                <a:solidFill>
                  <a:prstClr val="black"/>
                </a:solidFill>
              </a:rPr>
              <a:t>документами, свидетельствующими </a:t>
            </a:r>
            <a:r>
              <a:rPr lang="ru-RU" sz="1700" dirty="0">
                <a:solidFill>
                  <a:prstClr val="black"/>
                </a:solidFill>
              </a:rPr>
              <a:t>об инициировании общественного проекта, является </a:t>
            </a:r>
            <a:r>
              <a:rPr lang="ru-RU" sz="1700" b="1" dirty="0">
                <a:solidFill>
                  <a:srgbClr val="FF0000"/>
                </a:solidFill>
              </a:rPr>
              <a:t>правовой акт</a:t>
            </a:r>
            <a:r>
              <a:rPr lang="ru-RU" sz="1700" dirty="0">
                <a:solidFill>
                  <a:srgbClr val="FF0000"/>
                </a:solidFill>
              </a:rPr>
              <a:t> </a:t>
            </a:r>
            <a:r>
              <a:rPr lang="ru-RU" sz="1700" dirty="0">
                <a:solidFill>
                  <a:prstClr val="black"/>
                </a:solidFill>
              </a:rPr>
              <a:t>представительного органа муниципального образования или главы муниципального образования соответственно </a:t>
            </a:r>
            <a:r>
              <a:rPr lang="ru-RU" sz="1700" dirty="0" smtClean="0">
                <a:solidFill>
                  <a:prstClr val="black"/>
                </a:solidFill>
              </a:rPr>
              <a:t>и </a:t>
            </a:r>
            <a:r>
              <a:rPr lang="ru-RU" sz="1700" b="1" dirty="0">
                <a:solidFill>
                  <a:srgbClr val="FF0000"/>
                </a:solidFill>
              </a:rPr>
              <a:t>протокол собрания или конференции граждан</a:t>
            </a:r>
            <a:r>
              <a:rPr lang="ru-RU" sz="1700" dirty="0">
                <a:solidFill>
                  <a:prstClr val="black"/>
                </a:solidFill>
              </a:rPr>
              <a:t>, подтверждающий обсуждение и поддержку населением </a:t>
            </a:r>
            <a:r>
              <a:rPr lang="ru-RU" sz="1700" dirty="0" smtClean="0">
                <a:solidFill>
                  <a:prstClr val="black"/>
                </a:solidFill>
              </a:rPr>
              <a:t>соответствующего </a:t>
            </a:r>
            <a:r>
              <a:rPr lang="ru-RU" sz="1700" dirty="0">
                <a:solidFill>
                  <a:prstClr val="black"/>
                </a:solidFill>
              </a:rPr>
              <a:t>муниципального образования инициативы</a:t>
            </a:r>
            <a:r>
              <a:rPr lang="ru-RU" sz="1700" dirty="0" smtClean="0">
                <a:solidFill>
                  <a:prstClr val="black"/>
                </a:solidFill>
              </a:rPr>
              <a:t>.</a:t>
            </a:r>
            <a:r>
              <a:rPr lang="ru-RU" sz="1700" dirty="0">
                <a:solidFill>
                  <a:prstClr val="black"/>
                </a:solidFill>
              </a:rPr>
              <a:t/>
            </a:r>
            <a:br>
              <a:rPr lang="ru-RU" sz="1700" dirty="0">
                <a:solidFill>
                  <a:prstClr val="black"/>
                </a:solidFill>
              </a:rPr>
            </a:br>
            <a:endParaRPr lang="ru-RU" sz="1700" dirty="0">
              <a:solidFill>
                <a:prstClr val="black"/>
              </a:solidFill>
            </a:endParaRPr>
          </a:p>
          <a:p>
            <a:pPr algn="just"/>
            <a:r>
              <a:rPr lang="ru-RU" sz="1700" dirty="0">
                <a:solidFill>
                  <a:prstClr val="black"/>
                </a:solidFill>
              </a:rPr>
              <a:t>2) В случае инициирования общественного проекта </a:t>
            </a:r>
            <a:r>
              <a:rPr lang="ru-RU" sz="1700" b="1" dirty="0">
                <a:solidFill>
                  <a:srgbClr val="FF0000"/>
                </a:solidFill>
              </a:rPr>
              <a:t>населением</a:t>
            </a:r>
            <a:r>
              <a:rPr lang="ru-RU" sz="1700" b="1" dirty="0">
                <a:solidFill>
                  <a:prstClr val="black"/>
                </a:solidFill>
              </a:rPr>
              <a:t> </a:t>
            </a:r>
            <a:r>
              <a:rPr lang="ru-RU" sz="1700" dirty="0">
                <a:solidFill>
                  <a:prstClr val="black"/>
                </a:solidFill>
              </a:rPr>
              <a:t>документом, подтверждающим наличие такой инициативы, является </a:t>
            </a:r>
            <a:r>
              <a:rPr lang="ru-RU" sz="1700" b="1" dirty="0">
                <a:solidFill>
                  <a:srgbClr val="FF0000"/>
                </a:solidFill>
              </a:rPr>
              <a:t>протокол собрания граждан или протокол конференции граждан</a:t>
            </a:r>
            <a:r>
              <a:rPr lang="ru-RU" sz="1700" dirty="0">
                <a:solidFill>
                  <a:srgbClr val="FF0000"/>
                </a:solidFill>
              </a:rPr>
              <a:t> </a:t>
            </a:r>
            <a:r>
              <a:rPr lang="ru-RU" sz="1700" dirty="0">
                <a:solidFill>
                  <a:prstClr val="black"/>
                </a:solidFill>
              </a:rPr>
              <a:t>соответствующего муниципального образования.</a:t>
            </a:r>
          </a:p>
          <a:p>
            <a:pPr algn="just"/>
            <a:endParaRPr lang="ru-RU" sz="1700" dirty="0">
              <a:solidFill>
                <a:prstClr val="black"/>
              </a:solidFill>
            </a:endParaRPr>
          </a:p>
          <a:p>
            <a:pPr algn="just"/>
            <a:r>
              <a:rPr lang="ru-RU" sz="1700" dirty="0">
                <a:solidFill>
                  <a:prstClr val="black"/>
                </a:solidFill>
              </a:rPr>
              <a:t>3) В случае инициирования общественного проекта </a:t>
            </a:r>
            <a:r>
              <a:rPr lang="ru-RU" sz="1700" b="1" dirty="0" smtClean="0">
                <a:solidFill>
                  <a:srgbClr val="FF0000"/>
                </a:solidFill>
              </a:rPr>
              <a:t>некоммерческой организацией </a:t>
            </a:r>
            <a:r>
              <a:rPr lang="ru-RU" sz="1700" dirty="0" smtClean="0">
                <a:solidFill>
                  <a:prstClr val="black"/>
                </a:solidFill>
              </a:rPr>
              <a:t>или </a:t>
            </a:r>
            <a:r>
              <a:rPr lang="ru-RU" sz="1700" b="1" dirty="0" smtClean="0">
                <a:solidFill>
                  <a:srgbClr val="FF0000"/>
                </a:solidFill>
              </a:rPr>
              <a:t>территориальным </a:t>
            </a:r>
            <a:r>
              <a:rPr lang="ru-RU" sz="1700" b="1" dirty="0">
                <a:solidFill>
                  <a:srgbClr val="FF0000"/>
                </a:solidFill>
              </a:rPr>
              <a:t>общественным самоуправлением</a:t>
            </a:r>
            <a:r>
              <a:rPr lang="ru-RU" sz="1700" b="1" dirty="0">
                <a:solidFill>
                  <a:prstClr val="black"/>
                </a:solidFill>
              </a:rPr>
              <a:t> </a:t>
            </a:r>
            <a:r>
              <a:rPr lang="ru-RU" sz="1700" dirty="0" smtClean="0">
                <a:solidFill>
                  <a:prstClr val="black"/>
                </a:solidFill>
              </a:rPr>
              <a:t>документами, подтверждающими </a:t>
            </a:r>
            <a:r>
              <a:rPr lang="ru-RU" sz="1700" dirty="0">
                <a:solidFill>
                  <a:prstClr val="black"/>
                </a:solidFill>
              </a:rPr>
              <a:t>наличие такой инициативы, является </a:t>
            </a:r>
            <a:r>
              <a:rPr lang="ru-RU" sz="1700" b="1" dirty="0">
                <a:solidFill>
                  <a:srgbClr val="FF0000"/>
                </a:solidFill>
              </a:rPr>
              <a:t>обращение </a:t>
            </a:r>
            <a:r>
              <a:rPr lang="ru-RU" sz="1700" b="1" dirty="0" smtClean="0">
                <a:solidFill>
                  <a:srgbClr val="FF0000"/>
                </a:solidFill>
              </a:rPr>
              <a:t>некоммерческой организации или территориального </a:t>
            </a:r>
            <a:r>
              <a:rPr lang="ru-RU" sz="1700" b="1" dirty="0">
                <a:solidFill>
                  <a:srgbClr val="FF0000"/>
                </a:solidFill>
              </a:rPr>
              <a:t>общественного самоуправления в орган местного самоуправления</a:t>
            </a:r>
            <a:r>
              <a:rPr lang="ru-RU" sz="1700" dirty="0">
                <a:solidFill>
                  <a:prstClr val="black"/>
                </a:solidFill>
              </a:rPr>
              <a:t> соответствующего муниципального </a:t>
            </a:r>
            <a:r>
              <a:rPr lang="ru-RU" sz="1700" dirty="0" smtClean="0">
                <a:solidFill>
                  <a:prstClr val="black"/>
                </a:solidFill>
              </a:rPr>
              <a:t>образования и </a:t>
            </a:r>
            <a:r>
              <a:rPr lang="ru-RU" sz="1700" b="1" dirty="0" smtClean="0">
                <a:solidFill>
                  <a:srgbClr val="FF0000"/>
                </a:solidFill>
              </a:rPr>
              <a:t>протокол собрания или конференции граждан</a:t>
            </a:r>
            <a:r>
              <a:rPr lang="ru-RU" sz="1700" dirty="0" smtClean="0">
                <a:solidFill>
                  <a:prstClr val="black"/>
                </a:solidFill>
              </a:rPr>
              <a:t>, подтверждающий обсуждение и поддержку населением соответствующего муниципального образования инициативы.</a:t>
            </a:r>
            <a:endParaRPr lang="ru-RU" sz="1700" dirty="0">
              <a:solidFill>
                <a:prstClr val="black"/>
              </a:solidFill>
            </a:endParaRPr>
          </a:p>
          <a:p>
            <a:pPr algn="just"/>
            <a:endParaRPr lang="ru-RU" sz="1700" dirty="0">
              <a:solidFill>
                <a:prstClr val="black"/>
              </a:solidFill>
            </a:endParaRPr>
          </a:p>
          <a:p>
            <a:pPr algn="just"/>
            <a:r>
              <a:rPr lang="ru-RU" sz="1700" dirty="0">
                <a:solidFill>
                  <a:prstClr val="black"/>
                </a:solidFill>
              </a:rPr>
              <a:t>4) В случае инициирования общественного проекта </a:t>
            </a:r>
            <a:r>
              <a:rPr lang="ru-RU" sz="1700" b="1" dirty="0">
                <a:solidFill>
                  <a:srgbClr val="FF0000"/>
                </a:solidFill>
              </a:rPr>
              <a:t>территориальным общественным советом </a:t>
            </a:r>
            <a:r>
              <a:rPr lang="ru-RU" sz="1700" dirty="0">
                <a:solidFill>
                  <a:prstClr val="black"/>
                </a:solidFill>
              </a:rPr>
              <a:t>документом, подтверждающим наличие такой инициативы, является </a:t>
            </a:r>
            <a:r>
              <a:rPr lang="ru-RU" sz="1700" b="1" dirty="0">
                <a:solidFill>
                  <a:srgbClr val="FF0000"/>
                </a:solidFill>
              </a:rPr>
              <a:t>протокол заседания  территориального общественного совета</a:t>
            </a:r>
            <a:r>
              <a:rPr lang="ru-RU" sz="1700" b="1" dirty="0">
                <a:solidFill>
                  <a:prstClr val="black"/>
                </a:solidFill>
              </a:rPr>
              <a:t> </a:t>
            </a:r>
            <a:r>
              <a:rPr lang="ru-RU" sz="1700" dirty="0">
                <a:solidFill>
                  <a:prstClr val="black"/>
                </a:solidFill>
              </a:rPr>
              <a:t>соответствующего муниципального образования </a:t>
            </a:r>
            <a:r>
              <a:rPr lang="ru-RU" sz="1700" dirty="0" smtClean="0">
                <a:solidFill>
                  <a:prstClr val="black"/>
                </a:solidFill>
              </a:rPr>
              <a:t>и </a:t>
            </a:r>
            <a:r>
              <a:rPr lang="ru-RU" sz="1700" b="1" dirty="0">
                <a:solidFill>
                  <a:srgbClr val="FF0000"/>
                </a:solidFill>
              </a:rPr>
              <a:t>протокол собрания или конференции граждан</a:t>
            </a:r>
            <a:r>
              <a:rPr lang="ru-RU" sz="1700" dirty="0">
                <a:solidFill>
                  <a:prstClr val="black"/>
                </a:solidFill>
              </a:rPr>
              <a:t>, подтверждающий обсуждение и поддержку населением </a:t>
            </a:r>
            <a:r>
              <a:rPr lang="ru-RU" sz="1700" dirty="0" smtClean="0">
                <a:solidFill>
                  <a:prstClr val="black"/>
                </a:solidFill>
              </a:rPr>
              <a:t>соответствующего </a:t>
            </a:r>
            <a:r>
              <a:rPr lang="ru-RU" sz="1700" dirty="0">
                <a:solidFill>
                  <a:prstClr val="black"/>
                </a:solidFill>
              </a:rPr>
              <a:t>муниципального образования инициативы.</a:t>
            </a:r>
          </a:p>
          <a:p>
            <a:endParaRPr lang="ru-RU" dirty="0">
              <a:solidFill>
                <a:prstClr val="black"/>
              </a:solidFill>
            </a:endParaRPr>
          </a:p>
          <a:p>
            <a:endParaRPr lang="ru-RU" dirty="0" smtClean="0">
              <a:solidFill>
                <a:prstClr val="black"/>
              </a:solidFill>
            </a:endParaRPr>
          </a:p>
          <a:p>
            <a:endParaRPr lang="ru-RU" dirty="0">
              <a:solidFill>
                <a:prstClr val="black"/>
              </a:solidFill>
            </a:endParaRPr>
          </a:p>
          <a:p>
            <a:endParaRPr lang="ru-RU" dirty="0">
              <a:solidFill>
                <a:prstClr val="black"/>
              </a:solidFill>
            </a:endParaRPr>
          </a:p>
          <a:p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16557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28412" y="116632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ПОДПИСНОЙ ЛИСТ</a:t>
            </a:r>
            <a:endParaRPr lang="ru-RU" sz="24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6224" y="578297"/>
            <a:ext cx="11809312" cy="664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prstClr val="black"/>
                </a:solidFill>
              </a:rPr>
              <a:t>Форма подписного листа в поддержку общественного проекта, </a:t>
            </a:r>
            <a:endParaRPr lang="ru-RU" dirty="0" smtClean="0">
              <a:solidFill>
                <a:prstClr val="black"/>
              </a:solidFill>
            </a:endParaRPr>
          </a:p>
          <a:p>
            <a:pPr algn="ctr"/>
            <a:r>
              <a:rPr lang="ru-RU" dirty="0" smtClean="0">
                <a:solidFill>
                  <a:prstClr val="black"/>
                </a:solidFill>
              </a:rPr>
              <a:t>предполагаемого </a:t>
            </a:r>
            <a:r>
              <a:rPr lang="ru-RU" dirty="0">
                <a:solidFill>
                  <a:prstClr val="black"/>
                </a:solidFill>
              </a:rPr>
              <a:t>к реализации на дворовой территории многоквартирных домов </a:t>
            </a:r>
          </a:p>
          <a:p>
            <a:pPr algn="ctr"/>
            <a:endParaRPr lang="ru-RU" dirty="0"/>
          </a:p>
          <a:p>
            <a:pPr algn="ctr"/>
            <a:r>
              <a:rPr lang="ru-RU" dirty="0"/>
              <a:t>Поддерживаем инициирование общественного проекта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</a:rPr>
              <a:t>«Алиса в стране чудес» </a:t>
            </a:r>
            <a:r>
              <a:rPr lang="ru-RU" b="1" dirty="0">
                <a:solidFill>
                  <a:srgbClr val="FF0000"/>
                </a:solidFill>
              </a:rPr>
              <a:t>по </a:t>
            </a:r>
            <a:r>
              <a:rPr lang="ru-RU" b="1" dirty="0" smtClean="0">
                <a:solidFill>
                  <a:srgbClr val="FF0000"/>
                </a:solidFill>
              </a:rPr>
              <a:t>направлению создание </a:t>
            </a:r>
            <a:r>
              <a:rPr lang="ru-RU" b="1" dirty="0">
                <a:solidFill>
                  <a:srgbClr val="FF0000"/>
                </a:solidFill>
              </a:rPr>
              <a:t>(восстановление) объектов массового отдыха, </a:t>
            </a:r>
            <a:endParaRPr lang="ru-RU" b="1" dirty="0" smtClean="0">
              <a:solidFill>
                <a:srgbClr val="FF0000"/>
              </a:solidFill>
            </a:endParaRPr>
          </a:p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в </a:t>
            </a:r>
            <a:r>
              <a:rPr lang="ru-RU" b="1" dirty="0">
                <a:solidFill>
                  <a:srgbClr val="FF0000"/>
                </a:solidFill>
              </a:rPr>
              <a:t>том числе на водных объектах общего пользования, </a:t>
            </a:r>
            <a:endParaRPr lang="ru-RU" b="1" dirty="0" smtClean="0">
              <a:solidFill>
                <a:srgbClr val="FF0000"/>
              </a:solidFill>
            </a:endParaRPr>
          </a:p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и </a:t>
            </a:r>
            <a:r>
              <a:rPr lang="ru-RU" b="1" dirty="0">
                <a:solidFill>
                  <a:srgbClr val="FF0000"/>
                </a:solidFill>
              </a:rPr>
              <a:t>(или) создание (восстановление) объектов сферы культуры </a:t>
            </a:r>
            <a:r>
              <a:rPr lang="ru-RU" b="1" dirty="0" smtClean="0">
                <a:solidFill>
                  <a:srgbClr val="FF0000"/>
                </a:solidFill>
              </a:rPr>
              <a:t>муниципального </a:t>
            </a:r>
            <a:r>
              <a:rPr lang="ru-RU" b="1" dirty="0">
                <a:solidFill>
                  <a:srgbClr val="FF0000"/>
                </a:solidFill>
              </a:rPr>
              <a:t>образования</a:t>
            </a:r>
            <a:endParaRPr lang="ru-RU" b="1" dirty="0" smtClean="0">
              <a:solidFill>
                <a:srgbClr val="FF0000"/>
              </a:solidFill>
            </a:endParaRPr>
          </a:p>
          <a:p>
            <a:pPr algn="ctr"/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prstClr val="black"/>
                </a:solidFill>
              </a:rPr>
              <a:t>(</a:t>
            </a:r>
            <a:r>
              <a:rPr lang="ru-RU" sz="1200" dirty="0">
                <a:solidFill>
                  <a:prstClr val="black"/>
                </a:solidFill>
              </a:rPr>
              <a:t>название и направление общественного проекта согласно пункту 1.2 Порядка предоставления в 2017 – 2025 годах субсидий из областного бюджета местным бюджетам в целях </a:t>
            </a:r>
            <a:r>
              <a:rPr lang="ru-RU" sz="1200" dirty="0" err="1">
                <a:solidFill>
                  <a:prstClr val="black"/>
                </a:solidFill>
              </a:rPr>
              <a:t>софинансирования</a:t>
            </a:r>
            <a:r>
              <a:rPr lang="ru-RU" sz="1200" dirty="0">
                <a:solidFill>
                  <a:prstClr val="black"/>
                </a:solidFill>
              </a:rPr>
              <a:t> расходных обязательств муниципальных образований в Самарской области, направленных на решение вопросов местного значения и связанных с реализацией мероприятий по поддержке инициатив населения муниципальных образований в Самарской области</a:t>
            </a:r>
            <a:r>
              <a:rPr lang="ru-RU" dirty="0">
                <a:solidFill>
                  <a:prstClr val="black"/>
                </a:solidFill>
              </a:rPr>
              <a:t>)</a:t>
            </a:r>
          </a:p>
          <a:p>
            <a:pPr algn="ctr"/>
            <a:endParaRPr lang="ru-RU" dirty="0">
              <a:solidFill>
                <a:prstClr val="black"/>
              </a:solidFill>
            </a:endParaRPr>
          </a:p>
          <a:p>
            <a:pPr algn="ctr"/>
            <a:r>
              <a:rPr lang="ru-RU" dirty="0">
                <a:solidFill>
                  <a:prstClr val="black"/>
                </a:solidFill>
              </a:rPr>
              <a:t>Готовы участвовать в реализации общественного проекта</a:t>
            </a:r>
          </a:p>
          <a:p>
            <a:endParaRPr lang="ru-RU" dirty="0" smtClean="0">
              <a:solidFill>
                <a:prstClr val="black"/>
              </a:solidFill>
            </a:endParaRPr>
          </a:p>
          <a:p>
            <a:endParaRPr lang="ru-RU" dirty="0">
              <a:solidFill>
                <a:prstClr val="black"/>
              </a:solidFill>
            </a:endParaRPr>
          </a:p>
          <a:p>
            <a:endParaRPr lang="ru-RU" dirty="0" smtClean="0">
              <a:solidFill>
                <a:prstClr val="black"/>
              </a:solidFill>
            </a:endParaRPr>
          </a:p>
          <a:p>
            <a:endParaRPr lang="ru-RU" dirty="0">
              <a:solidFill>
                <a:prstClr val="black"/>
              </a:solidFill>
            </a:endParaRPr>
          </a:p>
          <a:p>
            <a:endParaRPr lang="ru-RU" dirty="0" smtClean="0">
              <a:solidFill>
                <a:prstClr val="black"/>
              </a:solidFill>
            </a:endParaRPr>
          </a:p>
          <a:p>
            <a:endParaRPr lang="ru-RU" dirty="0">
              <a:solidFill>
                <a:prstClr val="black"/>
              </a:solidFill>
            </a:endParaRPr>
          </a:p>
          <a:p>
            <a:endParaRPr lang="ru-RU" dirty="0">
              <a:solidFill>
                <a:prstClr val="black"/>
              </a:solidFill>
            </a:endParaRPr>
          </a:p>
          <a:p>
            <a:r>
              <a:rPr lang="ru-RU" dirty="0">
                <a:solidFill>
                  <a:prstClr val="black"/>
                </a:solidFill>
              </a:rPr>
              <a:t>Глава (глава администрации)</a:t>
            </a:r>
          </a:p>
          <a:p>
            <a:r>
              <a:rPr lang="ru-RU" dirty="0">
                <a:solidFill>
                  <a:prstClr val="black"/>
                </a:solidFill>
              </a:rPr>
              <a:t>муниципального образования              </a:t>
            </a:r>
            <a:r>
              <a:rPr lang="ru-RU" dirty="0" smtClean="0">
                <a:solidFill>
                  <a:prstClr val="black"/>
                </a:solidFill>
              </a:rPr>
              <a:t>              </a:t>
            </a:r>
            <a:r>
              <a:rPr lang="ru-RU" dirty="0">
                <a:solidFill>
                  <a:prstClr val="black"/>
                </a:solidFill>
              </a:rPr>
              <a:t>__________/____________________/</a:t>
            </a:r>
          </a:p>
          <a:p>
            <a:r>
              <a:rPr lang="ru-RU" dirty="0">
                <a:solidFill>
                  <a:prstClr val="black"/>
                </a:solidFill>
              </a:rPr>
              <a:t>                                                                         (подпись)         (расшифровка подписи</a:t>
            </a:r>
            <a:r>
              <a:rPr lang="ru-RU" dirty="0" smtClean="0">
                <a:solidFill>
                  <a:prstClr val="black"/>
                </a:solidFill>
              </a:rPr>
              <a:t>)</a:t>
            </a:r>
            <a:endParaRPr lang="ru-RU" dirty="0">
              <a:solidFill>
                <a:prstClr val="black"/>
              </a:solidFill>
            </a:endParaRPr>
          </a:p>
          <a:p>
            <a:r>
              <a:rPr lang="ru-RU" dirty="0">
                <a:solidFill>
                  <a:prstClr val="black"/>
                </a:solidFill>
              </a:rPr>
              <a:t>М.П.</a:t>
            </a:r>
          </a:p>
          <a:p>
            <a:endParaRPr lang="ru-RU" dirty="0">
              <a:solidFill>
                <a:prstClr val="black"/>
              </a:solidFill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8417979"/>
              </p:ext>
            </p:extLst>
          </p:nvPr>
        </p:nvGraphicFramePr>
        <p:xfrm>
          <a:off x="1631504" y="4005064"/>
          <a:ext cx="8496944" cy="14659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1845"/>
                <a:gridCol w="2827178"/>
                <a:gridCol w="2954986"/>
                <a:gridCol w="2102935"/>
              </a:tblGrid>
              <a:tr h="4886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dirty="0">
                          <a:effectLst/>
                        </a:rPr>
                        <a:t>№ п/п</a:t>
                      </a:r>
                      <a:endParaRPr lang="ru-RU" sz="1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dirty="0">
                          <a:effectLst/>
                        </a:rPr>
                        <a:t>Адрес места жительства</a:t>
                      </a:r>
                      <a:endParaRPr lang="ru-RU" sz="1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dirty="0">
                          <a:effectLst/>
                        </a:rPr>
                        <a:t>Ф.И.О</a:t>
                      </a:r>
                      <a:r>
                        <a:rPr lang="ru-RU" sz="1400" dirty="0" smtClean="0">
                          <a:effectLst/>
                        </a:rPr>
                        <a:t>.</a:t>
                      </a:r>
                      <a:endParaRPr lang="ru-RU" sz="1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>
                          <a:effectLst/>
                        </a:rPr>
                        <a:t>Место </a:t>
                      </a:r>
                      <a:endParaRPr lang="ru-RU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>
                          <a:effectLst/>
                        </a:rPr>
                        <a:t>для подписи</a:t>
                      </a:r>
                      <a:endParaRPr lang="ru-RU" sz="12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43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>
                          <a:effectLst/>
                        </a:rPr>
                        <a:t>1.</a:t>
                      </a:r>
                      <a:endParaRPr lang="ru-RU" sz="12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43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>
                          <a:effectLst/>
                        </a:rPr>
                        <a:t>2.</a:t>
                      </a:r>
                      <a:endParaRPr lang="ru-RU" sz="12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43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>
                          <a:effectLst/>
                        </a:rPr>
                        <a:t>3.</a:t>
                      </a:r>
                      <a:endParaRPr lang="ru-RU" sz="12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43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>
                          <a:effectLst/>
                        </a:rPr>
                        <a:t>4.</a:t>
                      </a:r>
                      <a:endParaRPr lang="ru-RU" sz="12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0272464" y="4005064"/>
            <a:ext cx="1773072" cy="1323439"/>
          </a:xfrm>
          <a:prstGeom prst="rect">
            <a:avLst/>
          </a:prstGeom>
          <a:solidFill>
            <a:srgbClr val="92D05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Одна квартира – одна подпись </a:t>
            </a:r>
            <a:endParaRPr lang="ru-RU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9768408" y="5517768"/>
            <a:ext cx="2277128" cy="1323439"/>
          </a:xfrm>
          <a:prstGeom prst="rect">
            <a:avLst/>
          </a:prstGeom>
          <a:solidFill>
            <a:srgbClr val="92D05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Подпись главы на каждом подписном листе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145885938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/>
          <p:cNvPicPr/>
          <p:nvPr/>
        </p:nvPicPr>
        <p:blipFill rotWithShape="1">
          <a:blip r:embed="rId2"/>
          <a:srcRect l="21646" t="9692" r="23838" b="7924"/>
          <a:stretch/>
        </p:blipFill>
        <p:spPr bwMode="auto">
          <a:xfrm>
            <a:off x="8275" y="41511"/>
            <a:ext cx="7662556" cy="682405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7896200" y="404664"/>
            <a:ext cx="388843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http://smosamara.ru/podderzhka-initsiativ-naseleniya/obraztsy-dokumentov-dlya-podachi-zayavki-na-konkurs</a:t>
            </a:r>
            <a:r>
              <a:rPr lang="en-US" sz="2800" b="1" dirty="0" smtClean="0">
                <a:solidFill>
                  <a:srgbClr val="FF0000"/>
                </a:solidFill>
              </a:rPr>
              <a:t>/</a:t>
            </a:r>
            <a:endParaRPr lang="ru-RU" sz="2800" b="1" dirty="0" smtClean="0">
              <a:solidFill>
                <a:srgbClr val="FF0000"/>
              </a:solidFill>
            </a:endParaRPr>
          </a:p>
          <a:p>
            <a:pPr algn="ctr"/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896200" y="3140968"/>
            <a:ext cx="403244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latin typeface="+mj-lt"/>
              </a:rPr>
              <a:t>Кужанбаева Анна Геннадьевна</a:t>
            </a:r>
            <a:br>
              <a:rPr lang="ru-RU" sz="2400" dirty="0">
                <a:latin typeface="+mj-lt"/>
              </a:rPr>
            </a:br>
            <a:endParaRPr lang="ru-RU" sz="2400" dirty="0">
              <a:latin typeface="+mj-lt"/>
            </a:endParaRPr>
          </a:p>
          <a:p>
            <a:pPr algn="ctr"/>
            <a:r>
              <a:rPr lang="ru-RU" sz="2400" dirty="0">
                <a:latin typeface="+mj-lt"/>
              </a:rPr>
              <a:t>тел. 8 (846) 225 24 08</a:t>
            </a:r>
          </a:p>
          <a:p>
            <a:pPr algn="ctr"/>
            <a:r>
              <a:rPr lang="ru-RU" sz="2400" dirty="0">
                <a:latin typeface="+mj-lt"/>
              </a:rPr>
              <a:t>тел.  8 (846) 221 44 83</a:t>
            </a:r>
          </a:p>
          <a:p>
            <a:pPr algn="ctr"/>
            <a:r>
              <a:rPr lang="ru-RU" sz="2400" dirty="0">
                <a:latin typeface="+mj-lt"/>
              </a:rPr>
              <a:t>тел. 8 (846) 242 31 </a:t>
            </a:r>
            <a:r>
              <a:rPr lang="ru-RU" sz="2400" dirty="0" smtClean="0">
                <a:latin typeface="+mj-lt"/>
              </a:rPr>
              <a:t>96</a:t>
            </a:r>
          </a:p>
          <a:p>
            <a:pPr algn="ctr"/>
            <a:endParaRPr lang="ru-RU" sz="2400" dirty="0">
              <a:latin typeface="+mj-lt"/>
            </a:endParaRPr>
          </a:p>
          <a:p>
            <a:pPr algn="ctr"/>
            <a:r>
              <a:rPr lang="ru-RU" sz="2400" dirty="0">
                <a:latin typeface="+mj-lt"/>
              </a:rPr>
              <a:t>Электронная почта:</a:t>
            </a:r>
          </a:p>
          <a:p>
            <a:pPr algn="ctr"/>
            <a:r>
              <a:rPr lang="ru-RU" sz="2400" b="1" dirty="0" err="1" smtClean="0">
                <a:solidFill>
                  <a:srgbClr val="FF0000"/>
                </a:solidFill>
                <a:latin typeface="+mj-lt"/>
              </a:rPr>
              <a:t>smo.samregion</a:t>
            </a:r>
            <a:r>
              <a:rPr lang="ru-RU" sz="2400" b="1" dirty="0" smtClean="0">
                <a:solidFill>
                  <a:srgbClr val="FF0000"/>
                </a:solidFill>
                <a:latin typeface="+mj-lt"/>
              </a:rPr>
              <a:t>@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gmail.com</a:t>
            </a:r>
            <a:endParaRPr lang="ru-RU" sz="2400" b="1" i="0" dirty="0">
              <a:solidFill>
                <a:srgbClr val="FF0000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3196868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095472" y="428604"/>
            <a:ext cx="392909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dirty="0">
              <a:solidFill>
                <a:srgbClr val="0070C0"/>
              </a:solidFill>
              <a:latin typeface="Franklin Gothic Book" pitchFamily="34" charset="0"/>
            </a:endParaRPr>
          </a:p>
          <a:p>
            <a:pPr algn="ctr"/>
            <a:endParaRPr lang="ru-RU" sz="2000" dirty="0">
              <a:solidFill>
                <a:srgbClr val="0070C0"/>
              </a:solidFill>
              <a:latin typeface="Franklin Gothic Book" pitchFamily="34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33826510"/>
              </p:ext>
            </p:extLst>
          </p:nvPr>
        </p:nvGraphicFramePr>
        <p:xfrm>
          <a:off x="479376" y="188640"/>
          <a:ext cx="11449272" cy="65527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841700409"/>
              </p:ext>
            </p:extLst>
          </p:nvPr>
        </p:nvGraphicFramePr>
        <p:xfrm>
          <a:off x="2095472" y="620688"/>
          <a:ext cx="8249000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400256" y="5157192"/>
            <a:ext cx="3744416" cy="830997"/>
          </a:xfrm>
          <a:prstGeom prst="rect">
            <a:avLst/>
          </a:prstGeom>
          <a:solidFill>
            <a:srgbClr val="92D05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 smtClean="0"/>
              <a:t>Только названия улиц </a:t>
            </a:r>
          </a:p>
          <a:p>
            <a:pPr algn="r"/>
            <a:r>
              <a:rPr lang="ru-RU" sz="2400" b="1" dirty="0" smtClean="0"/>
              <a:t>и номера домов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07495620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567434163"/>
              </p:ext>
            </p:extLst>
          </p:nvPr>
        </p:nvGraphicFramePr>
        <p:xfrm>
          <a:off x="2095472" y="620688"/>
          <a:ext cx="8249000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528048" y="4725144"/>
            <a:ext cx="5544616" cy="1938992"/>
          </a:xfrm>
          <a:prstGeom prst="rect">
            <a:avLst/>
          </a:prstGeom>
          <a:solidFill>
            <a:srgbClr val="92D05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 smtClean="0"/>
              <a:t>НЕ ИСПОЛЬЗОВАТЬ СЛОВА:</a:t>
            </a:r>
          </a:p>
          <a:p>
            <a:pPr algn="r"/>
            <a:r>
              <a:rPr lang="ru-RU" sz="2400" b="1" dirty="0" smtClean="0"/>
              <a:t>Реконструкция,</a:t>
            </a:r>
          </a:p>
          <a:p>
            <a:pPr algn="r"/>
            <a:r>
              <a:rPr lang="ru-RU" sz="2400" b="1" dirty="0" smtClean="0"/>
              <a:t>Строительство, </a:t>
            </a:r>
          </a:p>
          <a:p>
            <a:pPr algn="r"/>
            <a:r>
              <a:rPr lang="ru-RU" sz="2400" b="1" dirty="0" smtClean="0"/>
              <a:t>Капитальный ремонт,</a:t>
            </a:r>
          </a:p>
          <a:p>
            <a:pPr algn="r"/>
            <a:r>
              <a:rPr lang="ru-RU" sz="2400" b="1" dirty="0"/>
              <a:t>Р</a:t>
            </a:r>
            <a:r>
              <a:rPr lang="ru-RU" sz="2400" b="1" dirty="0" smtClean="0"/>
              <a:t>емонт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03154936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555476831"/>
              </p:ext>
            </p:extLst>
          </p:nvPr>
        </p:nvGraphicFramePr>
        <p:xfrm>
          <a:off x="7904" y="116632"/>
          <a:ext cx="11776728" cy="63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328248" y="5085184"/>
            <a:ext cx="3672408" cy="1200329"/>
          </a:xfrm>
          <a:prstGeom prst="rect">
            <a:avLst/>
          </a:prstGeom>
          <a:solidFill>
            <a:srgbClr val="92D05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 smtClean="0"/>
              <a:t>Конкретные объекты, </a:t>
            </a:r>
          </a:p>
          <a:p>
            <a:pPr algn="r"/>
            <a:r>
              <a:rPr lang="ru-RU" sz="2400" b="1" dirty="0" smtClean="0"/>
              <a:t> элементы, </a:t>
            </a:r>
          </a:p>
          <a:p>
            <a:pPr algn="r"/>
            <a:r>
              <a:rPr lang="ru-RU" sz="2400" b="1" dirty="0" smtClean="0"/>
              <a:t>действия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68578181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993323310"/>
              </p:ext>
            </p:extLst>
          </p:nvPr>
        </p:nvGraphicFramePr>
        <p:xfrm>
          <a:off x="2095472" y="620688"/>
          <a:ext cx="8249000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464152" y="5229200"/>
            <a:ext cx="4608512" cy="461665"/>
          </a:xfrm>
          <a:prstGeom prst="rect">
            <a:avLst/>
          </a:prstGeom>
          <a:solidFill>
            <a:srgbClr val="92D05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 smtClean="0"/>
              <a:t>ПОЧЕМУ именно этот проект?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88197969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626428514"/>
              </p:ext>
            </p:extLst>
          </p:nvPr>
        </p:nvGraphicFramePr>
        <p:xfrm>
          <a:off x="191344" y="26715"/>
          <a:ext cx="11809312" cy="6480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647384" y="5877272"/>
            <a:ext cx="5544616" cy="830997"/>
          </a:xfrm>
          <a:prstGeom prst="rect">
            <a:avLst/>
          </a:prstGeom>
          <a:solidFill>
            <a:srgbClr val="92D05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 smtClean="0"/>
              <a:t>КАКУЮ пользу получат жители</a:t>
            </a:r>
          </a:p>
          <a:p>
            <a:pPr algn="r"/>
            <a:r>
              <a:rPr lang="ru-RU" sz="2400" b="1" dirty="0" smtClean="0"/>
              <a:t> от реализации проекта?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78832574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615906449"/>
              </p:ext>
            </p:extLst>
          </p:nvPr>
        </p:nvGraphicFramePr>
        <p:xfrm>
          <a:off x="2095472" y="620688"/>
          <a:ext cx="8249000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142522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ＭＳ ゴシック"/>
        <a:font script="Hang" typeface="HY그래픽B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ゴシック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Воздушный поток.thmx</Template>
  <TotalTime>1706</TotalTime>
  <Words>2343</Words>
  <Application>Microsoft Office PowerPoint</Application>
  <PresentationFormat>Широкоэкранный</PresentationFormat>
  <Paragraphs>425</Paragraphs>
  <Slides>29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40" baseType="lpstr">
      <vt:lpstr>Arial</vt:lpstr>
      <vt:lpstr>Calibri</vt:lpstr>
      <vt:lpstr>Cambria</vt:lpstr>
      <vt:lpstr>Franklin Gothic Book</vt:lpstr>
      <vt:lpstr>Franklin Gothic Medium Cond</vt:lpstr>
      <vt:lpstr>Georgia</vt:lpstr>
      <vt:lpstr>MS Mincho</vt:lpstr>
      <vt:lpstr>Times New Roman</vt:lpstr>
      <vt:lpstr>Trebuchet MS</vt:lpstr>
      <vt:lpstr>Trebuchet MS (Основной текст)</vt:lpstr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Ассоциация  «Совет муниципальных образований Самарской области»</dc:title>
  <dc:creator>Кужанбаева Анна Геннадьевна</dc:creator>
  <cp:lastModifiedBy>Кужанбаева Анна Геннадьевна</cp:lastModifiedBy>
  <cp:revision>255</cp:revision>
  <cp:lastPrinted>2019-10-01T11:45:53Z</cp:lastPrinted>
  <dcterms:created xsi:type="dcterms:W3CDTF">2017-12-11T06:31:44Z</dcterms:created>
  <dcterms:modified xsi:type="dcterms:W3CDTF">2019-10-01T11:48:44Z</dcterms:modified>
</cp:coreProperties>
</file>